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63" r:id="rId6"/>
    <p:sldId id="277" r:id="rId7"/>
    <p:sldId id="279" r:id="rId8"/>
    <p:sldId id="281" r:id="rId9"/>
    <p:sldId id="283" r:id="rId10"/>
    <p:sldId id="285" r:id="rId11"/>
    <p:sldId id="26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8196-FBC0-4D27-8E17-0CACCAB22C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EF909B-0FC5-4521-A9FE-3E1143EA8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616CC-5084-42FF-ADF2-AF30EE9E57C1}"/>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5" name="Footer Placeholder 4">
            <a:extLst>
              <a:ext uri="{FF2B5EF4-FFF2-40B4-BE49-F238E27FC236}">
                <a16:creationId xmlns:a16="http://schemas.microsoft.com/office/drawing/2014/main" id="{5BDD2712-87FC-4FDA-9D1B-0467F48FD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C2C26-0590-4555-89C6-7DAE2F626A9F}"/>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14556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3EBC-F227-458B-98E7-1F53BA18F4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25A9A-446D-4915-AE63-32C39C982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176BA-981E-4FFB-BC9C-0348A5AA7BF9}"/>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5" name="Footer Placeholder 4">
            <a:extLst>
              <a:ext uri="{FF2B5EF4-FFF2-40B4-BE49-F238E27FC236}">
                <a16:creationId xmlns:a16="http://schemas.microsoft.com/office/drawing/2014/main" id="{85DD14C6-D0A1-408A-9B38-E6EC2B95B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A2AFB-B59C-4B6A-9975-3A2C3B014DE9}"/>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310664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769CE9-2EC2-4538-97F7-86DFDD3DFA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DC0933-B807-4839-98BB-798A3D07D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CF855-6675-47E0-A07D-7CD6DA5D5DC9}"/>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5" name="Footer Placeholder 4">
            <a:extLst>
              <a:ext uri="{FF2B5EF4-FFF2-40B4-BE49-F238E27FC236}">
                <a16:creationId xmlns:a16="http://schemas.microsoft.com/office/drawing/2014/main" id="{04A59361-0C81-4E30-9A5D-AC062B7F1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9235A-BCB8-490F-9CBA-E598879442F2}"/>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419590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1F48-A351-445B-8ADC-9D3D62A98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6D3D8-00E1-485C-ACF8-7410A424EE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F8461-6838-4C8F-B4D3-5FCB12DA8EC8}"/>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5" name="Footer Placeholder 4">
            <a:extLst>
              <a:ext uri="{FF2B5EF4-FFF2-40B4-BE49-F238E27FC236}">
                <a16:creationId xmlns:a16="http://schemas.microsoft.com/office/drawing/2014/main" id="{D2CA1C85-4998-429B-A74E-3D5DA16C1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D51D0-C893-4874-85DC-92DBD33E748F}"/>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700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61AE-A4DC-439F-A2ED-EF72C5A70B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2DD42F-C4AF-434F-A9B5-491DBCB5F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00983-59DD-454F-B9E6-788306C5B525}"/>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5" name="Footer Placeholder 4">
            <a:extLst>
              <a:ext uri="{FF2B5EF4-FFF2-40B4-BE49-F238E27FC236}">
                <a16:creationId xmlns:a16="http://schemas.microsoft.com/office/drawing/2014/main" id="{91F09ACC-F254-42F8-837C-D4C2BC05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770D8-993B-4156-BB38-183F45DC219B}"/>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124389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623B-5EFE-4D59-828C-80E2DE634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08F72-4351-4FCB-B76B-04247268CE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3FDA85-F671-4D42-8AAB-B5B467F41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7815-4118-4061-9437-BFF7E99C9D85}"/>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6" name="Footer Placeholder 5">
            <a:extLst>
              <a:ext uri="{FF2B5EF4-FFF2-40B4-BE49-F238E27FC236}">
                <a16:creationId xmlns:a16="http://schemas.microsoft.com/office/drawing/2014/main" id="{37173E57-B265-42BD-B162-53625B937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7A69F-3CFC-4FE3-869E-B711FDD64CBF}"/>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67131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7E56-F7D4-4686-9C98-471FE8B75E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6930C-73BB-44C4-901E-7AAD854B3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70C2C6-3E12-49B6-B579-965373978F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E93E2F-F2C8-48E7-AFB9-CDA785D8C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72131D-5E76-4370-A06F-EEA2254F7A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88E13-9765-4806-800B-85F50DFE8C51}"/>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8" name="Footer Placeholder 7">
            <a:extLst>
              <a:ext uri="{FF2B5EF4-FFF2-40B4-BE49-F238E27FC236}">
                <a16:creationId xmlns:a16="http://schemas.microsoft.com/office/drawing/2014/main" id="{7070A17E-987F-4733-A38B-169BB63615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5A84F-52EE-47F7-872F-79D964BD1F65}"/>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220088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34C8-4328-4B36-92F8-62695B5DBB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52C3D-9FE3-458C-95C7-03884DE10993}"/>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4" name="Footer Placeholder 3">
            <a:extLst>
              <a:ext uri="{FF2B5EF4-FFF2-40B4-BE49-F238E27FC236}">
                <a16:creationId xmlns:a16="http://schemas.microsoft.com/office/drawing/2014/main" id="{E8034A79-A895-42D2-97B7-111B9B212E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EFBAB9-072E-44AE-A7C4-1290D2E90397}"/>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103997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A971F-79B5-4E66-94CD-45B2B7890DC7}"/>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3" name="Footer Placeholder 2">
            <a:extLst>
              <a:ext uri="{FF2B5EF4-FFF2-40B4-BE49-F238E27FC236}">
                <a16:creationId xmlns:a16="http://schemas.microsoft.com/office/drawing/2014/main" id="{02EE8BCA-56B4-4D39-AE4E-3E85FAAAA8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F6AE3-7151-4180-8D10-75F4D5292A4C}"/>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107097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4A11-29D3-43E8-9811-5897F7B04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14789C-6098-41DB-B457-E41B123D0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258C2-F2F8-4202-9ECF-587D62734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70911-B9AD-4683-9E73-FA8C8267B1CF}"/>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6" name="Footer Placeholder 5">
            <a:extLst>
              <a:ext uri="{FF2B5EF4-FFF2-40B4-BE49-F238E27FC236}">
                <a16:creationId xmlns:a16="http://schemas.microsoft.com/office/drawing/2014/main" id="{E42B8A46-70CB-4F47-B433-BEA9F7914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452A3-D52F-4332-B9C0-A46A729FB054}"/>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343688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41C6-0C0B-4D20-A709-930D49D07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DBC014-C777-4841-81FA-10AE474E1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BFC683-0390-4E1E-8002-5AD937566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2FA33-8F8B-4923-8347-9F2E37F6A3A0}"/>
              </a:ext>
            </a:extLst>
          </p:cNvPr>
          <p:cNvSpPr>
            <a:spLocks noGrp="1"/>
          </p:cNvSpPr>
          <p:nvPr>
            <p:ph type="dt" sz="half" idx="10"/>
          </p:nvPr>
        </p:nvSpPr>
        <p:spPr/>
        <p:txBody>
          <a:bodyPr/>
          <a:lstStyle/>
          <a:p>
            <a:fld id="{8A2F26DE-3CFA-441C-9469-8A663CCD47CF}" type="datetimeFigureOut">
              <a:rPr lang="en-US" smtClean="0"/>
              <a:t>11/20/2022</a:t>
            </a:fld>
            <a:endParaRPr lang="en-US"/>
          </a:p>
        </p:txBody>
      </p:sp>
      <p:sp>
        <p:nvSpPr>
          <p:cNvPr id="6" name="Footer Placeholder 5">
            <a:extLst>
              <a:ext uri="{FF2B5EF4-FFF2-40B4-BE49-F238E27FC236}">
                <a16:creationId xmlns:a16="http://schemas.microsoft.com/office/drawing/2014/main" id="{88A654C2-8450-493A-8FAE-851DD51B1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3D4D3-2450-4077-B173-08933CA8BEE6}"/>
              </a:ext>
            </a:extLst>
          </p:cNvPr>
          <p:cNvSpPr>
            <a:spLocks noGrp="1"/>
          </p:cNvSpPr>
          <p:nvPr>
            <p:ph type="sldNum" sz="quarter" idx="12"/>
          </p:nvPr>
        </p:nvSpPr>
        <p:spPr/>
        <p:txBody>
          <a:bodyPr/>
          <a:lstStyle/>
          <a:p>
            <a:fld id="{348ED861-2521-443C-B3F1-23D1CC05CC95}" type="slidenum">
              <a:rPr lang="en-US" smtClean="0"/>
              <a:t>‹#›</a:t>
            </a:fld>
            <a:endParaRPr lang="en-US"/>
          </a:p>
        </p:txBody>
      </p:sp>
    </p:spTree>
    <p:extLst>
      <p:ext uri="{BB962C8B-B14F-4D97-AF65-F5344CB8AC3E}">
        <p14:creationId xmlns:p14="http://schemas.microsoft.com/office/powerpoint/2010/main" val="120041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7EC26-4A76-4064-959B-3279C3261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A6C9D7-1A62-48D1-8EB6-BF1EEC956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6E254-FC40-44D3-BF4E-6292621443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F26DE-3CFA-441C-9469-8A663CCD47CF}" type="datetimeFigureOut">
              <a:rPr lang="en-US" smtClean="0"/>
              <a:t>11/20/2022</a:t>
            </a:fld>
            <a:endParaRPr lang="en-US"/>
          </a:p>
        </p:txBody>
      </p:sp>
      <p:sp>
        <p:nvSpPr>
          <p:cNvPr id="5" name="Footer Placeholder 4">
            <a:extLst>
              <a:ext uri="{FF2B5EF4-FFF2-40B4-BE49-F238E27FC236}">
                <a16:creationId xmlns:a16="http://schemas.microsoft.com/office/drawing/2014/main" id="{C7D51B9E-77C5-477A-A037-780C80146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DCFD4C-521B-406E-8395-58F6CAB95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ED861-2521-443C-B3F1-23D1CC05CC95}" type="slidenum">
              <a:rPr lang="en-US" smtClean="0"/>
              <a:t>‹#›</a:t>
            </a:fld>
            <a:endParaRPr lang="en-US"/>
          </a:p>
        </p:txBody>
      </p:sp>
    </p:spTree>
    <p:extLst>
      <p:ext uri="{BB962C8B-B14F-4D97-AF65-F5344CB8AC3E}">
        <p14:creationId xmlns:p14="http://schemas.microsoft.com/office/powerpoint/2010/main" val="357589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915079-39F2-4CE3-AF62-3BE2B5DAA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338" y="853308"/>
            <a:ext cx="5076662" cy="4160126"/>
          </a:xfrm>
          <a:prstGeom prst="rect">
            <a:avLst/>
          </a:prstGeom>
        </p:spPr>
      </p:pic>
      <p:pic>
        <p:nvPicPr>
          <p:cNvPr id="7" name="Picture 6">
            <a:extLst>
              <a:ext uri="{FF2B5EF4-FFF2-40B4-BE49-F238E27FC236}">
                <a16:creationId xmlns:a16="http://schemas.microsoft.com/office/drawing/2014/main" id="{4EB74E19-25AD-4FB2-AFB4-081C916B3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917" y="853308"/>
            <a:ext cx="5048907" cy="4160126"/>
          </a:xfrm>
          <a:prstGeom prst="rect">
            <a:avLst/>
          </a:prstGeom>
        </p:spPr>
      </p:pic>
      <p:sp>
        <p:nvSpPr>
          <p:cNvPr id="8" name="TextBox 7">
            <a:extLst>
              <a:ext uri="{FF2B5EF4-FFF2-40B4-BE49-F238E27FC236}">
                <a16:creationId xmlns:a16="http://schemas.microsoft.com/office/drawing/2014/main" id="{CD7D1252-F4B0-4FEB-ADC3-5C5019924119}"/>
              </a:ext>
            </a:extLst>
          </p:cNvPr>
          <p:cNvSpPr txBox="1"/>
          <p:nvPr/>
        </p:nvSpPr>
        <p:spPr>
          <a:xfrm>
            <a:off x="1380413" y="5076496"/>
            <a:ext cx="3971519" cy="1569660"/>
          </a:xfrm>
          <a:prstGeom prst="rect">
            <a:avLst/>
          </a:prstGeom>
          <a:noFill/>
        </p:spPr>
        <p:txBody>
          <a:bodyPr wrap="square" rtlCol="0">
            <a:spAutoFit/>
          </a:bodyPr>
          <a:lstStyle/>
          <a:p>
            <a:pPr algn="ctr"/>
            <a:r>
              <a:rPr lang="en-US" sz="3200" dirty="0" err="1">
                <a:latin typeface="Times  New Roman"/>
              </a:rPr>
              <a:t>Natri</a:t>
            </a:r>
            <a:r>
              <a:rPr lang="en-US" sz="3200" dirty="0">
                <a:latin typeface="Times  New Roman"/>
              </a:rPr>
              <a:t> </a:t>
            </a:r>
            <a:r>
              <a:rPr lang="en-US" sz="3200" dirty="0" err="1" smtClean="0">
                <a:latin typeface="Times  New Roman"/>
              </a:rPr>
              <a:t>clorua</a:t>
            </a:r>
            <a:r>
              <a:rPr lang="en-US" sz="3200" dirty="0" smtClean="0">
                <a:latin typeface="Times  New Roman"/>
              </a:rPr>
              <a:t> </a:t>
            </a:r>
          </a:p>
          <a:p>
            <a:pPr algn="ctr"/>
            <a:r>
              <a:rPr lang="en-US" sz="3200" dirty="0" smtClean="0">
                <a:latin typeface="Times  New Roman"/>
              </a:rPr>
              <a:t>(Sodium chloride) </a:t>
            </a:r>
            <a:endParaRPr lang="en-US" sz="3200" dirty="0">
              <a:latin typeface="Times  New Roman"/>
            </a:endParaRPr>
          </a:p>
          <a:p>
            <a:pPr algn="ctr"/>
            <a:r>
              <a:rPr lang="en-US" sz="3200" dirty="0">
                <a:latin typeface="Times  New Roman"/>
              </a:rPr>
              <a:t>(m</a:t>
            </a:r>
            <a:r>
              <a:rPr lang="vi-VN" sz="3200" dirty="0">
                <a:latin typeface="Times  New Roman"/>
              </a:rPr>
              <a:t>uối ăn</a:t>
            </a:r>
            <a:r>
              <a:rPr lang="en-US" sz="3200" dirty="0">
                <a:latin typeface="Times  New Roman"/>
              </a:rPr>
              <a:t>)</a:t>
            </a:r>
            <a:r>
              <a:rPr lang="vi-VN" sz="3200" dirty="0">
                <a:latin typeface="Times  New Roman"/>
              </a:rPr>
              <a:t> NaCl</a:t>
            </a:r>
            <a:endParaRPr lang="en-US" sz="3200" dirty="0">
              <a:latin typeface="Times  New Roman"/>
            </a:endParaRPr>
          </a:p>
        </p:txBody>
      </p:sp>
      <p:sp>
        <p:nvSpPr>
          <p:cNvPr id="9" name="TextBox 8">
            <a:extLst>
              <a:ext uri="{FF2B5EF4-FFF2-40B4-BE49-F238E27FC236}">
                <a16:creationId xmlns:a16="http://schemas.microsoft.com/office/drawing/2014/main" id="{F85B12A0-87F4-4547-A94E-6C766BE66912}"/>
              </a:ext>
            </a:extLst>
          </p:cNvPr>
          <p:cNvSpPr txBox="1"/>
          <p:nvPr/>
        </p:nvSpPr>
        <p:spPr>
          <a:xfrm>
            <a:off x="7127871" y="5076496"/>
            <a:ext cx="4177862" cy="1569660"/>
          </a:xfrm>
          <a:prstGeom prst="rect">
            <a:avLst/>
          </a:prstGeom>
          <a:noFill/>
        </p:spPr>
        <p:txBody>
          <a:bodyPr wrap="square" rtlCol="0">
            <a:spAutoFit/>
          </a:bodyPr>
          <a:lstStyle/>
          <a:p>
            <a:pPr algn="ctr"/>
            <a:r>
              <a:rPr lang="en-US" sz="3200" dirty="0" err="1">
                <a:latin typeface="Times  New Roman"/>
              </a:rPr>
              <a:t>Canxi</a:t>
            </a:r>
            <a:r>
              <a:rPr lang="vi-VN" sz="3200" dirty="0">
                <a:latin typeface="Times  New Roman"/>
              </a:rPr>
              <a:t> </a:t>
            </a:r>
            <a:r>
              <a:rPr lang="en-US" sz="3200" dirty="0" err="1" smtClean="0">
                <a:latin typeface="Times  New Roman"/>
              </a:rPr>
              <a:t>cacbonat</a:t>
            </a:r>
            <a:endParaRPr lang="en-US" sz="3200" dirty="0" smtClean="0">
              <a:latin typeface="Times  New Roman"/>
            </a:endParaRPr>
          </a:p>
          <a:p>
            <a:pPr algn="ctr"/>
            <a:r>
              <a:rPr lang="en-US" sz="3200" dirty="0" smtClean="0">
                <a:latin typeface="Times  New Roman"/>
              </a:rPr>
              <a:t>(</a:t>
            </a:r>
            <a:r>
              <a:rPr lang="en-US" sz="3200" dirty="0">
                <a:latin typeface="Times  New Roman"/>
              </a:rPr>
              <a:t>Calcium </a:t>
            </a:r>
            <a:r>
              <a:rPr lang="en-US" sz="3200" dirty="0" smtClean="0">
                <a:latin typeface="Times  New Roman"/>
              </a:rPr>
              <a:t>carbonate)</a:t>
            </a:r>
            <a:r>
              <a:rPr lang="vi-VN" sz="3200" dirty="0" smtClean="0">
                <a:latin typeface="Times  New Roman"/>
              </a:rPr>
              <a:t> </a:t>
            </a:r>
            <a:r>
              <a:rPr lang="en-US" sz="3200" dirty="0">
                <a:latin typeface="Times  New Roman"/>
              </a:rPr>
              <a:t>(</a:t>
            </a:r>
            <a:r>
              <a:rPr lang="vi-VN" sz="3200" dirty="0">
                <a:latin typeface="Times  New Roman"/>
              </a:rPr>
              <a:t>đá vôi) CaCO</a:t>
            </a:r>
            <a:r>
              <a:rPr lang="vi-VN" sz="3200" baseline="-25000" dirty="0">
                <a:latin typeface="Times  New Roman"/>
              </a:rPr>
              <a:t>3</a:t>
            </a:r>
            <a:endParaRPr lang="en-US" sz="3200" baseline="-25000" dirty="0">
              <a:latin typeface="Times  New Roman"/>
            </a:endParaRPr>
          </a:p>
        </p:txBody>
      </p:sp>
      <p:sp>
        <p:nvSpPr>
          <p:cNvPr id="6" name="Title 1">
            <a:extLst>
              <a:ext uri="{FF2B5EF4-FFF2-40B4-BE49-F238E27FC236}">
                <a16:creationId xmlns:a16="http://schemas.microsoft.com/office/drawing/2014/main" id="{DC8DC085-76C2-4C49-AFBA-CFE23F8B35C5}"/>
              </a:ext>
            </a:extLst>
          </p:cNvPr>
          <p:cNvSpPr txBox="1">
            <a:spLocks/>
          </p:cNvSpPr>
          <p:nvPr/>
        </p:nvSpPr>
        <p:spPr>
          <a:xfrm>
            <a:off x="67003" y="-94129"/>
            <a:ext cx="11843845" cy="94743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vi-VN" sz="3300" b="1" u="sng" dirty="0" smtClean="0">
                <a:solidFill>
                  <a:srgbClr val="FF0000"/>
                </a:solidFill>
              </a:rPr>
              <a:t>CHỦ ĐỀ: </a:t>
            </a:r>
            <a:r>
              <a:rPr lang="vi-VN" sz="4800" b="1" dirty="0" smtClean="0">
                <a:solidFill>
                  <a:srgbClr val="FF0000"/>
                </a:solidFill>
              </a:rPr>
              <a:t>MUỐI </a:t>
            </a:r>
            <a:endParaRPr lang="en-US" sz="4800" b="1" dirty="0">
              <a:solidFill>
                <a:srgbClr val="FF0000"/>
              </a:solidFill>
            </a:endParaRPr>
          </a:p>
        </p:txBody>
      </p:sp>
    </p:spTree>
    <p:extLst>
      <p:ext uri="{BB962C8B-B14F-4D97-AF65-F5344CB8AC3E}">
        <p14:creationId xmlns:p14="http://schemas.microsoft.com/office/powerpoint/2010/main" val="303050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6ADBDA-F1F7-479F-8E6F-46A611B9D65E}"/>
              </a:ext>
            </a:extLst>
          </p:cNvPr>
          <p:cNvSpPr txBox="1"/>
          <p:nvPr/>
        </p:nvSpPr>
        <p:spPr>
          <a:xfrm>
            <a:off x="1253358" y="216188"/>
            <a:ext cx="9573610" cy="584775"/>
          </a:xfrm>
          <a:prstGeom prst="rect">
            <a:avLst/>
          </a:prstGeom>
          <a:noFill/>
        </p:spPr>
        <p:txBody>
          <a:bodyPr wrap="square" rtlCol="0">
            <a:spAutoFit/>
          </a:bodyPr>
          <a:lstStyle/>
          <a:p>
            <a:r>
              <a:rPr lang="en-US" sz="3200" b="1" dirty="0" smtClean="0">
                <a:solidFill>
                  <a:srgbClr val="FF0000"/>
                </a:solidFill>
                <a:latin typeface="Times  New Roman"/>
              </a:rPr>
              <a:t>4.  </a:t>
            </a:r>
            <a:r>
              <a:rPr lang="vi-VN" sz="3200" b="1" dirty="0" smtClean="0">
                <a:solidFill>
                  <a:srgbClr val="FF0000"/>
                </a:solidFill>
                <a:latin typeface="Times  New Roman"/>
              </a:rPr>
              <a:t>Muối  </a:t>
            </a:r>
            <a:r>
              <a:rPr lang="vi-VN" sz="3200" b="1" dirty="0">
                <a:solidFill>
                  <a:srgbClr val="FF0000"/>
                </a:solidFill>
                <a:latin typeface="Times  New Roman"/>
              </a:rPr>
              <a:t>+   </a:t>
            </a:r>
            <a:r>
              <a:rPr lang="en-US" sz="3200" b="1" dirty="0" err="1" smtClean="0">
                <a:solidFill>
                  <a:srgbClr val="FF0000"/>
                </a:solidFill>
                <a:latin typeface="Times  New Roman"/>
              </a:rPr>
              <a:t>kim</a:t>
            </a:r>
            <a:r>
              <a:rPr lang="en-US" sz="3200" b="1" dirty="0">
                <a:solidFill>
                  <a:srgbClr val="FF0000"/>
                </a:solidFill>
                <a:latin typeface="Times  New Roman"/>
              </a:rPr>
              <a:t> </a:t>
            </a:r>
            <a:r>
              <a:rPr lang="en-US" sz="3200" b="1" dirty="0" err="1">
                <a:solidFill>
                  <a:srgbClr val="FF0000"/>
                </a:solidFill>
                <a:latin typeface="Times  New Roman"/>
              </a:rPr>
              <a:t>loại</a:t>
            </a:r>
            <a:r>
              <a:rPr lang="vi-VN" sz="3200" b="1" dirty="0" smtClean="0">
                <a:solidFill>
                  <a:srgbClr val="FF0000"/>
                </a:solidFill>
                <a:latin typeface="Times  New Roman"/>
              </a:rPr>
              <a:t>  </a:t>
            </a:r>
            <a:r>
              <a:rPr lang="vi-VN" sz="3200" b="1" dirty="0">
                <a:solidFill>
                  <a:srgbClr val="FF0000"/>
                </a:solidFill>
                <a:latin typeface="Times  New Roman"/>
                <a:sym typeface="Wingdings" panose="05000000000000000000" pitchFamily="2" charset="2"/>
              </a:rPr>
              <a:t>  Muối </a:t>
            </a:r>
            <a:r>
              <a:rPr lang="vi-VN" sz="2400" b="1" dirty="0">
                <a:solidFill>
                  <a:srgbClr val="FF0000"/>
                </a:solidFill>
                <a:latin typeface="Times  New Roman"/>
                <a:sym typeface="Wingdings" panose="05000000000000000000" pitchFamily="2" charset="2"/>
              </a:rPr>
              <a:t>mới</a:t>
            </a:r>
            <a:r>
              <a:rPr lang="vi-VN" sz="3200" b="1" baseline="-25000" dirty="0">
                <a:solidFill>
                  <a:srgbClr val="FF0000"/>
                </a:solidFill>
                <a:latin typeface="Times  New Roman"/>
                <a:sym typeface="Wingdings" panose="05000000000000000000" pitchFamily="2" charset="2"/>
              </a:rPr>
              <a:t>  </a:t>
            </a:r>
            <a:r>
              <a:rPr lang="vi-VN" sz="3200" b="1" dirty="0">
                <a:solidFill>
                  <a:srgbClr val="FF0000"/>
                </a:solidFill>
                <a:latin typeface="Times  New Roman"/>
                <a:sym typeface="Wingdings" panose="05000000000000000000" pitchFamily="2" charset="2"/>
              </a:rPr>
              <a:t>+ </a:t>
            </a:r>
            <a:r>
              <a:rPr lang="en-US" sz="3200" b="1" dirty="0" err="1" smtClean="0">
                <a:solidFill>
                  <a:srgbClr val="FF0000"/>
                </a:solidFill>
                <a:latin typeface="Times  New Roman"/>
              </a:rPr>
              <a:t>kim</a:t>
            </a:r>
            <a:r>
              <a:rPr lang="en-US" sz="3200" b="1" dirty="0">
                <a:solidFill>
                  <a:srgbClr val="FF0000"/>
                </a:solidFill>
                <a:latin typeface="Times  New Roman"/>
              </a:rPr>
              <a:t> </a:t>
            </a:r>
            <a:r>
              <a:rPr lang="en-US" sz="3200" b="1" dirty="0" err="1">
                <a:solidFill>
                  <a:srgbClr val="FF0000"/>
                </a:solidFill>
                <a:latin typeface="Times  New Roman"/>
              </a:rPr>
              <a:t>loại</a:t>
            </a:r>
            <a:r>
              <a:rPr lang="vi-VN" sz="3200" b="1" dirty="0" smtClean="0">
                <a:solidFill>
                  <a:srgbClr val="FF0000"/>
                </a:solidFill>
                <a:latin typeface="Times  New Roman"/>
                <a:sym typeface="Wingdings" panose="05000000000000000000" pitchFamily="2" charset="2"/>
              </a:rPr>
              <a:t> </a:t>
            </a:r>
            <a:r>
              <a:rPr lang="vi-VN" sz="2400" b="1" dirty="0">
                <a:solidFill>
                  <a:srgbClr val="FF0000"/>
                </a:solidFill>
                <a:latin typeface="Times  New Roman"/>
                <a:sym typeface="Wingdings" panose="05000000000000000000" pitchFamily="2" charset="2"/>
              </a:rPr>
              <a:t>mới</a:t>
            </a:r>
            <a:endParaRPr lang="en-US" sz="2400" b="1" dirty="0">
              <a:solidFill>
                <a:srgbClr val="FF0000"/>
              </a:solidFill>
              <a:latin typeface="Times  New Roman"/>
            </a:endParaRPr>
          </a:p>
        </p:txBody>
      </p:sp>
      <p:sp>
        <p:nvSpPr>
          <p:cNvPr id="5" name="TextBox 4">
            <a:extLst>
              <a:ext uri="{FF2B5EF4-FFF2-40B4-BE49-F238E27FC236}">
                <a16:creationId xmlns:a16="http://schemas.microsoft.com/office/drawing/2014/main" id="{E264C1BE-5795-4779-80F1-1D697FF88055}"/>
              </a:ext>
            </a:extLst>
          </p:cNvPr>
          <p:cNvSpPr txBox="1"/>
          <p:nvPr/>
        </p:nvSpPr>
        <p:spPr>
          <a:xfrm>
            <a:off x="424394" y="4429040"/>
            <a:ext cx="3033471" cy="75206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vi-VN" sz="3200" u="sng" dirty="0">
                <a:solidFill>
                  <a:srgbClr val="FF0000"/>
                </a:solidFill>
                <a:latin typeface="Times New Roman" panose="02020603050405020304" pitchFamily="18" charset="0"/>
              </a:rPr>
              <a:t>Điều kiện</a:t>
            </a:r>
            <a:r>
              <a:rPr lang="vi-VN" sz="3200" u="sng" dirty="0" smtClean="0">
                <a:solidFill>
                  <a:srgbClr val="FF0000"/>
                </a:solidFill>
                <a:latin typeface="Times New Roman" panose="02020603050405020304" pitchFamily="18" charset="0"/>
              </a:rPr>
              <a:t>:                        </a:t>
            </a:r>
            <a:endParaRPr lang="en-US" sz="3200" u="sng" dirty="0">
              <a:solidFill>
                <a:srgbClr val="FF0000"/>
              </a:solidFill>
              <a:latin typeface="Calibri Light" panose="020F0302020204030204"/>
            </a:endParaRPr>
          </a:p>
        </p:txBody>
      </p:sp>
      <p:sp>
        <p:nvSpPr>
          <p:cNvPr id="6" name="TextBox 5">
            <a:extLst>
              <a:ext uri="{FF2B5EF4-FFF2-40B4-BE49-F238E27FC236}">
                <a16:creationId xmlns:a16="http://schemas.microsoft.com/office/drawing/2014/main" id="{98547752-D7CC-439C-BB9D-99355E343038}"/>
              </a:ext>
            </a:extLst>
          </p:cNvPr>
          <p:cNvSpPr txBox="1"/>
          <p:nvPr/>
        </p:nvSpPr>
        <p:spPr>
          <a:xfrm>
            <a:off x="1228639" y="1023567"/>
            <a:ext cx="7030983" cy="830997"/>
          </a:xfrm>
          <a:prstGeom prst="rect">
            <a:avLst/>
          </a:prstGeom>
          <a:noFill/>
        </p:spPr>
        <p:txBody>
          <a:bodyPr wrap="square" rtlCol="0">
            <a:spAutoFit/>
          </a:bodyPr>
          <a:lstStyle/>
          <a:p>
            <a:pPr>
              <a:lnSpc>
                <a:spcPct val="150000"/>
              </a:lnSpc>
            </a:pPr>
            <a:r>
              <a:rPr lang="en-US" sz="3200" dirty="0" smtClean="0">
                <a:solidFill>
                  <a:prstClr val="black"/>
                </a:solidFill>
                <a:latin typeface="Times New Roman" panose="02020603050405020304" pitchFamily="18" charset="0"/>
              </a:rPr>
              <a:t>2AgNO</a:t>
            </a:r>
            <a:r>
              <a:rPr lang="en-US" sz="3200" baseline="-25000" dirty="0" smtClean="0">
                <a:solidFill>
                  <a:prstClr val="black"/>
                </a:solidFill>
                <a:latin typeface="Times New Roman" panose="02020603050405020304" pitchFamily="18" charset="0"/>
              </a:rPr>
              <a:t>3</a:t>
            </a:r>
            <a:r>
              <a:rPr lang="vi-VN" sz="3200" dirty="0" smtClean="0">
                <a:solidFill>
                  <a:prstClr val="black"/>
                </a:solidFill>
                <a:latin typeface="Times New Roman" panose="02020603050405020304" pitchFamily="18" charset="0"/>
              </a:rPr>
              <a:t>   +  </a:t>
            </a:r>
            <a:r>
              <a:rPr lang="en-US" sz="3200" dirty="0" smtClean="0">
                <a:solidFill>
                  <a:prstClr val="black"/>
                </a:solidFill>
                <a:latin typeface="Times New Roman" panose="02020603050405020304" pitchFamily="18" charset="0"/>
              </a:rPr>
              <a:t>Cu</a:t>
            </a:r>
            <a:r>
              <a:rPr lang="vi-VN" sz="3200" dirty="0" smtClean="0">
                <a:solidFill>
                  <a:prstClr val="black"/>
                </a:solidFill>
                <a:latin typeface="Times New Roman" panose="02020603050405020304" pitchFamily="18" charset="0"/>
              </a:rPr>
              <a:t>  </a:t>
            </a:r>
            <a:r>
              <a:rPr lang="vi-VN" sz="3200" b="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Cu(NO</a:t>
            </a:r>
            <a:r>
              <a:rPr lang="en-US" sz="3200" baseline="-25000" dirty="0" smtClean="0">
                <a:solidFill>
                  <a:prstClr val="black"/>
                </a:solidFill>
                <a:latin typeface="Times New Roman" panose="02020603050405020304" pitchFamily="18" charset="0"/>
                <a:sym typeface="Wingdings" panose="05000000000000000000" pitchFamily="2" charset="2"/>
              </a:rPr>
              <a:t>3</a:t>
            </a:r>
            <a:r>
              <a:rPr lang="en-US" sz="3200" dirty="0" smtClean="0">
                <a:solidFill>
                  <a:prstClr val="black"/>
                </a:solidFill>
                <a:latin typeface="Times New Roman" panose="02020603050405020304" pitchFamily="18" charset="0"/>
                <a:sym typeface="Wingdings" panose="05000000000000000000" pitchFamily="2" charset="2"/>
              </a:rPr>
              <a:t>)</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 + 2Ag</a:t>
            </a:r>
            <a:endParaRPr lang="vi-VN" sz="3200" dirty="0">
              <a:solidFill>
                <a:prstClr val="black"/>
              </a:solidFill>
              <a:latin typeface="Times New Roman" panose="02020603050405020304" pitchFamily="18" charset="0"/>
              <a:sym typeface="Wingdings" panose="05000000000000000000" pitchFamily="2" charset="2"/>
            </a:endParaRPr>
          </a:p>
        </p:txBody>
      </p:sp>
      <p:sp>
        <p:nvSpPr>
          <p:cNvPr id="7" name="TextBox 6"/>
          <p:cNvSpPr txBox="1"/>
          <p:nvPr/>
        </p:nvSpPr>
        <p:spPr>
          <a:xfrm>
            <a:off x="1369239" y="1675491"/>
            <a:ext cx="3163045"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CuSO</a:t>
            </a:r>
            <a:r>
              <a:rPr lang="en-US" sz="3200" baseline="-25000" dirty="0" smtClean="0">
                <a:solidFill>
                  <a:prstClr val="black"/>
                </a:solidFill>
                <a:latin typeface="Times New Roman" panose="02020603050405020304" pitchFamily="18" charset="0"/>
                <a:sym typeface="Wingdings" panose="05000000000000000000" pitchFamily="2" charset="2"/>
              </a:rPr>
              <a:t>4</a:t>
            </a:r>
            <a:r>
              <a:rPr lang="vi-VN" sz="3200" baseline="-250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  Fe</a:t>
            </a:r>
            <a:r>
              <a:rPr lang="vi-VN" sz="3200" dirty="0" smtClean="0">
                <a:solidFill>
                  <a:prstClr val="black"/>
                </a:solidFill>
                <a:latin typeface="Times New Roman" panose="02020603050405020304" pitchFamily="18" charset="0"/>
                <a:sym typeface="Wingdings" panose="05000000000000000000" pitchFamily="2" charset="2"/>
              </a:rPr>
              <a:t>  </a:t>
            </a:r>
            <a:r>
              <a:rPr lang="vi-VN" sz="32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prstClr val="black"/>
              </a:solidFill>
            </a:endParaRPr>
          </a:p>
        </p:txBody>
      </p:sp>
      <p:sp>
        <p:nvSpPr>
          <p:cNvPr id="8" name="TextBox 7"/>
          <p:cNvSpPr txBox="1"/>
          <p:nvPr/>
        </p:nvSpPr>
        <p:spPr>
          <a:xfrm>
            <a:off x="4672884" y="1552379"/>
            <a:ext cx="2478564" cy="830997"/>
          </a:xfrm>
          <a:prstGeom prst="rect">
            <a:avLst/>
          </a:prstGeom>
          <a:noFill/>
        </p:spPr>
        <p:txBody>
          <a:bodyPr wrap="none" rtlCol="0">
            <a:spAutoFit/>
          </a:bodyPr>
          <a:lstStyle/>
          <a:p>
            <a:pPr>
              <a:lnSpc>
                <a:spcPct val="150000"/>
              </a:lnSpc>
            </a:pPr>
            <a:r>
              <a:rPr lang="en-US" sz="3200" dirty="0" smtClean="0">
                <a:solidFill>
                  <a:prstClr val="black"/>
                </a:solidFill>
                <a:latin typeface="Times New Roman" panose="02020603050405020304" pitchFamily="18" charset="0"/>
                <a:sym typeface="Wingdings" panose="05000000000000000000" pitchFamily="2" charset="2"/>
              </a:rPr>
              <a:t>FeSO</a:t>
            </a:r>
            <a:r>
              <a:rPr lang="en-US" sz="3200" baseline="-25000" dirty="0" smtClean="0">
                <a:solidFill>
                  <a:prstClr val="black"/>
                </a:solidFill>
                <a:latin typeface="Times New Roman" panose="02020603050405020304" pitchFamily="18" charset="0"/>
                <a:sym typeface="Wingdings" panose="05000000000000000000" pitchFamily="2" charset="2"/>
              </a:rPr>
              <a:t>4</a:t>
            </a:r>
            <a:r>
              <a:rPr lang="en-US" sz="3200" dirty="0" smtClean="0">
                <a:solidFill>
                  <a:prstClr val="black"/>
                </a:solidFill>
                <a:latin typeface="Times New Roman" panose="02020603050405020304" pitchFamily="18" charset="0"/>
                <a:sym typeface="Wingdings" panose="05000000000000000000" pitchFamily="2" charset="2"/>
              </a:rPr>
              <a:t>  +   Cu</a:t>
            </a:r>
            <a:endParaRPr lang="en-US" dirty="0">
              <a:solidFill>
                <a:prstClr val="black"/>
              </a:solidFill>
            </a:endParaRPr>
          </a:p>
        </p:txBody>
      </p:sp>
      <p:sp>
        <p:nvSpPr>
          <p:cNvPr id="9" name="TextBox 8"/>
          <p:cNvSpPr txBox="1"/>
          <p:nvPr/>
        </p:nvSpPr>
        <p:spPr>
          <a:xfrm>
            <a:off x="519599" y="4998520"/>
            <a:ext cx="6561412" cy="738664"/>
          </a:xfrm>
          <a:prstGeom prst="rect">
            <a:avLst/>
          </a:prstGeom>
          <a:noFill/>
        </p:spPr>
        <p:txBody>
          <a:bodyPr wrap="none" rtlCol="0">
            <a:spAutoFit/>
          </a:bodyPr>
          <a:lstStyle/>
          <a:p>
            <a:pPr>
              <a:lnSpc>
                <a:spcPct val="150000"/>
              </a:lnSpc>
            </a:pPr>
            <a:r>
              <a:rPr lang="vi-VN"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Muối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tham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tan (ở </a:t>
            </a:r>
            <a:r>
              <a:rPr lang="en-US" sz="2800" dirty="0" err="1" smtClean="0">
                <a:solidFill>
                  <a:prstClr val="black"/>
                </a:solidFill>
                <a:latin typeface="Times New Roman" panose="02020603050405020304" pitchFamily="18" charset="0"/>
                <a:cs typeface="Times New Roman" panose="02020603050405020304" pitchFamily="18" charset="0"/>
              </a:rPr>
              <a:t>dạng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dung </a:t>
            </a:r>
            <a:r>
              <a:rPr lang="en-US" sz="2800" dirty="0" err="1" smtClean="0">
                <a:solidFill>
                  <a:prstClr val="black"/>
                </a:solidFill>
                <a:latin typeface="Times New Roman" panose="02020603050405020304" pitchFamily="18" charset="0"/>
                <a:cs typeface="Times New Roman" panose="02020603050405020304" pitchFamily="18" charset="0"/>
              </a:rPr>
              <a:t>dịch</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01" y="5704187"/>
            <a:ext cx="7402051"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rPr>
              <a:t>Và</a:t>
            </a:r>
            <a:r>
              <a:rPr lang="en-US" sz="2800" dirty="0">
                <a:solidFill>
                  <a:prstClr val="black"/>
                </a:solidFill>
                <a:latin typeface="Times New Roman" panose="02020603050405020304" pitchFamily="18" charset="0"/>
              </a:rPr>
              <a:t> -</a:t>
            </a:r>
            <a:r>
              <a:rPr lang="vi-VN" sz="2800" dirty="0" smtClean="0">
                <a:solidFill>
                  <a:prstClr val="black"/>
                </a:solidFill>
                <a:latin typeface="Times New Roman" panose="02020603050405020304" pitchFamily="18" charset="0"/>
              </a:rPr>
              <a:t> </a:t>
            </a:r>
            <a:r>
              <a:rPr lang="en-US" sz="2800" dirty="0">
                <a:solidFill>
                  <a:prstClr val="black"/>
                </a:solidFill>
                <a:latin typeface="Times New Roman" panose="02020603050405020304" pitchFamily="18" charset="0"/>
              </a:rPr>
              <a:t>Kim </a:t>
            </a:r>
            <a:r>
              <a:rPr lang="en-US" sz="2800" dirty="0" err="1" smtClean="0">
                <a:solidFill>
                  <a:prstClr val="black"/>
                </a:solidFill>
                <a:latin typeface="Times New Roman" panose="02020603050405020304" pitchFamily="18" charset="0"/>
              </a:rPr>
              <a:t>loại</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mới</a:t>
            </a:r>
            <a:r>
              <a:rPr lang="en-US" sz="2800" dirty="0">
                <a:solidFill>
                  <a:prstClr val="black"/>
                </a:solidFill>
                <a:latin typeface="Times New Roman" panose="02020603050405020304" pitchFamily="18" charset="0"/>
              </a:rPr>
              <a:t> </a:t>
            </a:r>
            <a:r>
              <a:rPr lang="en-US" sz="2800" dirty="0" err="1" smtClean="0">
                <a:solidFill>
                  <a:prstClr val="black"/>
                </a:solidFill>
                <a:latin typeface="Times New Roman" panose="02020603050405020304" pitchFamily="18" charset="0"/>
              </a:rPr>
              <a:t>phải</a:t>
            </a:r>
            <a:r>
              <a:rPr lang="en-US" sz="2800" dirty="0">
                <a:solidFill>
                  <a:prstClr val="black"/>
                </a:solidFill>
                <a:latin typeface="Times New Roman" panose="02020603050405020304" pitchFamily="18" charset="0"/>
              </a:rPr>
              <a:t> </a:t>
            </a:r>
            <a:r>
              <a:rPr lang="en-US" sz="2800" dirty="0" err="1" smtClean="0">
                <a:solidFill>
                  <a:prstClr val="black"/>
                </a:solidFill>
                <a:latin typeface="Times New Roman" panose="02020603050405020304" pitchFamily="18" charset="0"/>
              </a:rPr>
              <a:t>yếu</a:t>
            </a:r>
            <a:r>
              <a:rPr lang="en-US" sz="2800" dirty="0" smtClean="0">
                <a:solidFill>
                  <a:prstClr val="black"/>
                </a:solidFill>
                <a:latin typeface="Times New Roman" panose="02020603050405020304" pitchFamily="18" charset="0"/>
              </a:rPr>
              <a:t> h</a:t>
            </a:r>
            <a:r>
              <a:rPr lang="vi-VN" sz="2800" dirty="0" smtClean="0">
                <a:solidFill>
                  <a:prstClr val="black"/>
                </a:solidFill>
                <a:latin typeface="Times New Roman" panose="02020603050405020304" pitchFamily="18" charset="0"/>
              </a:rPr>
              <a:t>ơ</a:t>
            </a:r>
            <a:r>
              <a:rPr lang="en-US" sz="2800" dirty="0" smtClean="0">
                <a:solidFill>
                  <a:prstClr val="black"/>
                </a:solidFill>
                <a:latin typeface="Times New Roman" panose="02020603050405020304" pitchFamily="18" charset="0"/>
              </a:rPr>
              <a:t>n </a:t>
            </a:r>
            <a:r>
              <a:rPr lang="en-US" sz="2800" dirty="0" err="1" smtClean="0">
                <a:solidFill>
                  <a:prstClr val="black"/>
                </a:solidFill>
                <a:latin typeface="Times New Roman" panose="02020603050405020304" pitchFamily="18" charset="0"/>
              </a:rPr>
              <a:t>kim</a:t>
            </a:r>
            <a:r>
              <a:rPr lang="en-US" sz="2800" dirty="0">
                <a:solidFill>
                  <a:prstClr val="black"/>
                </a:solidFill>
                <a:latin typeface="Times New Roman" panose="02020603050405020304" pitchFamily="18" charset="0"/>
              </a:rPr>
              <a:t> </a:t>
            </a:r>
            <a:r>
              <a:rPr lang="en-US" sz="2800" dirty="0" err="1" smtClean="0">
                <a:solidFill>
                  <a:prstClr val="black"/>
                </a:solidFill>
                <a:latin typeface="Times New Roman" panose="02020603050405020304" pitchFamily="18" charset="0"/>
              </a:rPr>
              <a:t>loại</a:t>
            </a:r>
            <a:r>
              <a:rPr lang="en-US" sz="2800" dirty="0">
                <a:solidFill>
                  <a:prstClr val="black"/>
                </a:solidFill>
                <a:latin typeface="Times New Roman" panose="02020603050405020304" pitchFamily="18" charset="0"/>
              </a:rPr>
              <a:t> ban </a:t>
            </a:r>
            <a:r>
              <a:rPr lang="en-US" sz="2800" dirty="0" err="1" smtClean="0">
                <a:solidFill>
                  <a:prstClr val="black"/>
                </a:solidFill>
                <a:latin typeface="Times New Roman" panose="02020603050405020304" pitchFamily="18" charset="0"/>
              </a:rPr>
              <a:t>đầu</a:t>
            </a:r>
            <a:endParaRPr lang="en-US" sz="2800" dirty="0">
              <a:solidFill>
                <a:prstClr val="black"/>
              </a:solidFill>
            </a:endParaRPr>
          </a:p>
        </p:txBody>
      </p:sp>
      <p:sp>
        <p:nvSpPr>
          <p:cNvPr id="11" name="TextBox 10"/>
          <p:cNvSpPr txBox="1"/>
          <p:nvPr/>
        </p:nvSpPr>
        <p:spPr>
          <a:xfrm>
            <a:off x="8619476" y="1592770"/>
            <a:ext cx="662361"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a:t>
            </a:r>
            <a:endParaRPr lang="en-US" dirty="0">
              <a:solidFill>
                <a:prstClr val="black"/>
              </a:solidFill>
            </a:endParaRPr>
          </a:p>
        </p:txBody>
      </p:sp>
      <p:sp>
        <p:nvSpPr>
          <p:cNvPr id="13" name="TextBox 12"/>
          <p:cNvSpPr txBox="1"/>
          <p:nvPr/>
        </p:nvSpPr>
        <p:spPr>
          <a:xfrm>
            <a:off x="8598845" y="1161854"/>
            <a:ext cx="662361"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(1)</a:t>
            </a:r>
            <a:endParaRPr lang="en-US" dirty="0">
              <a:solidFill>
                <a:prstClr val="black"/>
              </a:solidFill>
            </a:endParaRPr>
          </a:p>
        </p:txBody>
      </p:sp>
      <p:sp>
        <p:nvSpPr>
          <p:cNvPr id="15" name="TextBox 14">
            <a:extLst>
              <a:ext uri="{FF2B5EF4-FFF2-40B4-BE49-F238E27FC236}">
                <a16:creationId xmlns:a16="http://schemas.microsoft.com/office/drawing/2014/main" id="{E264C1BE-5795-4779-80F1-1D697FF88055}"/>
              </a:ext>
            </a:extLst>
          </p:cNvPr>
          <p:cNvSpPr txBox="1"/>
          <p:nvPr/>
        </p:nvSpPr>
        <p:spPr>
          <a:xfrm>
            <a:off x="558235" y="514875"/>
            <a:ext cx="1754660" cy="83099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u="sng" dirty="0" err="1" smtClean="0">
                <a:solidFill>
                  <a:srgbClr val="FF0000"/>
                </a:solidFill>
                <a:latin typeface="Times New Roman" panose="02020603050405020304" pitchFamily="18" charset="0"/>
                <a:cs typeface="Times New Roman" panose="02020603050405020304" pitchFamily="18" charset="0"/>
              </a:rPr>
              <a:t>Ví</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u="sng" dirty="0" err="1">
                <a:solidFill>
                  <a:srgbClr val="FF0000"/>
                </a:solidFill>
                <a:latin typeface="Times New Roman" panose="02020603050405020304" pitchFamily="18" charset="0"/>
                <a:cs typeface="Times New Roman" panose="02020603050405020304" pitchFamily="18" charset="0"/>
              </a:rPr>
              <a:t>dụ</a:t>
            </a:r>
            <a:r>
              <a:rPr lang="vi-VN" sz="3200" u="sng" dirty="0" smtClean="0">
                <a:solidFill>
                  <a:srgbClr val="FF0000"/>
                </a:solidFill>
                <a:latin typeface="Times New Roman" panose="02020603050405020304" pitchFamily="18" charset="0"/>
                <a:cs typeface="Times New Roman" panose="02020603050405020304" pitchFamily="18" charset="0"/>
              </a:rPr>
              <a:t>:                        </a:t>
            </a:r>
            <a:endParaRPr lang="en-US" sz="3200" u="sng"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900064" y="2162839"/>
            <a:ext cx="3479852" cy="553998"/>
          </a:xfrm>
          <a:prstGeom prst="rect">
            <a:avLst/>
          </a:prstGeom>
          <a:noFill/>
        </p:spPr>
        <p:txBody>
          <a:bodyPr wrap="square" rtlCol="0">
            <a:spAutoFit/>
          </a:bodyPr>
          <a:lstStyle/>
          <a:p>
            <a:r>
              <a:rPr lang="en-US" sz="3000" dirty="0" err="1" smtClean="0">
                <a:solidFill>
                  <a:prstClr val="black"/>
                </a:solidFill>
                <a:latin typeface="Times New Roman" panose="02020603050405020304" pitchFamily="18" charset="0"/>
              </a:rPr>
              <a:t>Không</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phản</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ứng</a:t>
            </a:r>
            <a:endParaRPr lang="en-US" sz="3000" dirty="0">
              <a:solidFill>
                <a:prstClr val="black"/>
              </a:solidFill>
            </a:endParaRPr>
          </a:p>
        </p:txBody>
      </p:sp>
      <p:sp>
        <p:nvSpPr>
          <p:cNvPr id="16" name="TextBox 15"/>
          <p:cNvSpPr txBox="1"/>
          <p:nvPr/>
        </p:nvSpPr>
        <p:spPr>
          <a:xfrm>
            <a:off x="1369239" y="2156388"/>
            <a:ext cx="3764172"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CuSO</a:t>
            </a:r>
            <a:r>
              <a:rPr lang="en-US" sz="3200" baseline="-25000" dirty="0" smtClean="0">
                <a:solidFill>
                  <a:prstClr val="black"/>
                </a:solidFill>
                <a:latin typeface="Times New Roman" panose="02020603050405020304" pitchFamily="18" charset="0"/>
                <a:sym typeface="Wingdings" panose="05000000000000000000" pitchFamily="2" charset="2"/>
              </a:rPr>
              <a:t>4</a:t>
            </a:r>
            <a:r>
              <a:rPr lang="vi-VN" sz="3200" dirty="0" smtClean="0">
                <a:solidFill>
                  <a:prstClr val="black"/>
                </a:solidFill>
                <a:latin typeface="Times New Roman" panose="02020603050405020304" pitchFamily="18" charset="0"/>
                <a:sym typeface="Wingdings" panose="05000000000000000000" pitchFamily="2" charset="2"/>
              </a:rPr>
              <a:t> </a:t>
            </a:r>
            <a:r>
              <a:rPr lang="en-US" sz="3200" baseline="-25000" dirty="0">
                <a:solidFill>
                  <a:prstClr val="black"/>
                </a:solidFill>
                <a:latin typeface="Times New Roman" panose="02020603050405020304" pitchFamily="18" charset="0"/>
                <a:sym typeface="Wingdings" panose="05000000000000000000" pitchFamily="2" charset="2"/>
              </a:rPr>
              <a:t>( </a:t>
            </a:r>
            <a:r>
              <a:rPr lang="en-US" sz="3200" baseline="-25000" dirty="0" err="1" smtClean="0">
                <a:solidFill>
                  <a:prstClr val="black"/>
                </a:solidFill>
                <a:latin typeface="Times New Roman" panose="02020603050405020304" pitchFamily="18" charset="0"/>
                <a:sym typeface="Wingdings" panose="05000000000000000000" pitchFamily="2" charset="2"/>
              </a:rPr>
              <a:t>rắn</a:t>
            </a:r>
            <a:r>
              <a:rPr lang="en-US" sz="3200" baseline="-250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 Fe</a:t>
            </a:r>
            <a:r>
              <a:rPr lang="vi-VN" sz="3200" dirty="0" smtClean="0">
                <a:solidFill>
                  <a:prstClr val="black"/>
                </a:solidFill>
                <a:latin typeface="Times New Roman" panose="02020603050405020304" pitchFamily="18" charset="0"/>
                <a:sym typeface="Wingdings" panose="05000000000000000000" pitchFamily="2" charset="2"/>
              </a:rPr>
              <a:t>  </a:t>
            </a:r>
            <a:r>
              <a:rPr lang="vi-VN" sz="32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prstClr val="black"/>
              </a:solidFill>
            </a:endParaRPr>
          </a:p>
        </p:txBody>
      </p:sp>
      <p:sp>
        <p:nvSpPr>
          <p:cNvPr id="19" name="TextBox 18">
            <a:extLst>
              <a:ext uri="{FF2B5EF4-FFF2-40B4-BE49-F238E27FC236}">
                <a16:creationId xmlns:a16="http://schemas.microsoft.com/office/drawing/2014/main" id="{02C34D93-2BAE-4383-B9C4-B041450142A3}"/>
              </a:ext>
            </a:extLst>
          </p:cNvPr>
          <p:cNvSpPr txBox="1"/>
          <p:nvPr/>
        </p:nvSpPr>
        <p:spPr>
          <a:xfrm>
            <a:off x="558235" y="2679599"/>
            <a:ext cx="11634952" cy="2062103"/>
          </a:xfrm>
          <a:prstGeom prst="rect">
            <a:avLst/>
          </a:prstGeom>
          <a:noFill/>
        </p:spPr>
        <p:txBody>
          <a:bodyPr wrap="square" rtlCol="0">
            <a:spAutoFit/>
          </a:bodyPr>
          <a:lstStyle/>
          <a:p>
            <a:r>
              <a:rPr lang="en-US" sz="3200" dirty="0">
                <a:latin typeface="+mj-lt"/>
              </a:rPr>
              <a:t>* </a:t>
            </a:r>
            <a:r>
              <a:rPr lang="en-US" sz="3200" dirty="0" err="1" smtClean="0">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THẾ </a:t>
            </a:r>
            <a:r>
              <a:rPr lang="en-US" sz="3200" dirty="0" err="1" smtClean="0">
                <a:latin typeface="Times New Roman" panose="02020603050405020304" pitchFamily="18" charset="0"/>
                <a:cs typeface="Times New Roman" panose="02020603050405020304" pitchFamily="18" charset="0"/>
              </a:rPr>
              <a:t>xảy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thoả</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MẠNH </a:t>
            </a:r>
            <a:r>
              <a:rPr lang="en-US" sz="3200" dirty="0" err="1" smtClean="0">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YẾU.</a:t>
            </a:r>
            <a:r>
              <a:rPr lang="en-US" sz="3200" b="1" dirty="0" smtClean="0">
                <a:latin typeface="Times New Roman" panose="02020603050405020304" pitchFamily="18" charset="0"/>
                <a:cs typeface="Times New Roman" panose="02020603050405020304" pitchFamily="18" charset="0"/>
              </a:rPr>
              <a:t> </a:t>
            </a:r>
          </a:p>
          <a:p>
            <a:r>
              <a:rPr lang="vi-VN" sz="3200" u="sng" dirty="0" smtClean="0">
                <a:solidFill>
                  <a:srgbClr val="FF0000"/>
                </a:solidFill>
                <a:latin typeface="+mj-lt"/>
              </a:rPr>
              <a:t>* </a:t>
            </a:r>
            <a:r>
              <a:rPr lang="vi-VN" sz="3200" u="sng" dirty="0">
                <a:solidFill>
                  <a:srgbClr val="FF0000"/>
                </a:solidFill>
                <a:latin typeface="+mj-lt"/>
              </a:rPr>
              <a:t>Dãy hoạt động hóa học của kim loại:</a:t>
            </a:r>
          </a:p>
          <a:p>
            <a:r>
              <a:rPr lang="vi-VN" sz="3200" dirty="0" smtClean="0">
                <a:latin typeface="+mj-lt"/>
              </a:rPr>
              <a:t>K</a:t>
            </a:r>
            <a:r>
              <a:rPr lang="en-US" sz="3200" dirty="0" smtClean="0">
                <a:latin typeface="+mj-lt"/>
              </a:rPr>
              <a:t>,  </a:t>
            </a:r>
            <a:r>
              <a:rPr lang="vi-VN" sz="3200" dirty="0" smtClean="0">
                <a:latin typeface="+mj-lt"/>
              </a:rPr>
              <a:t>Na</a:t>
            </a:r>
            <a:r>
              <a:rPr lang="en-US" sz="3200" dirty="0" smtClean="0">
                <a:latin typeface="+mj-lt"/>
              </a:rPr>
              <a:t>,  </a:t>
            </a:r>
            <a:r>
              <a:rPr lang="vi-VN" sz="3200" dirty="0" smtClean="0">
                <a:latin typeface="+mj-lt"/>
              </a:rPr>
              <a:t>Mg</a:t>
            </a:r>
            <a:r>
              <a:rPr lang="en-US" sz="3200" dirty="0" smtClean="0">
                <a:latin typeface="+mj-lt"/>
              </a:rPr>
              <a:t>,</a:t>
            </a:r>
            <a:r>
              <a:rPr lang="vi-VN" sz="3200" dirty="0" smtClean="0">
                <a:latin typeface="+mj-lt"/>
              </a:rPr>
              <a:t> </a:t>
            </a:r>
            <a:r>
              <a:rPr lang="en-US" sz="3200" dirty="0" smtClean="0">
                <a:latin typeface="+mj-lt"/>
              </a:rPr>
              <a:t> </a:t>
            </a:r>
            <a:r>
              <a:rPr lang="vi-VN" sz="3200" dirty="0" smtClean="0">
                <a:latin typeface="+mj-lt"/>
              </a:rPr>
              <a:t>Al</a:t>
            </a:r>
            <a:r>
              <a:rPr lang="en-US" sz="3200" dirty="0" smtClean="0">
                <a:latin typeface="+mj-lt"/>
              </a:rPr>
              <a:t>,</a:t>
            </a:r>
            <a:r>
              <a:rPr lang="vi-VN" sz="3200" dirty="0" smtClean="0">
                <a:latin typeface="+mj-lt"/>
              </a:rPr>
              <a:t> </a:t>
            </a:r>
            <a:r>
              <a:rPr lang="en-US" sz="3200" dirty="0" smtClean="0">
                <a:latin typeface="+mj-lt"/>
              </a:rPr>
              <a:t> </a:t>
            </a:r>
            <a:r>
              <a:rPr lang="vi-VN" sz="3200" dirty="0" smtClean="0">
                <a:latin typeface="+mj-lt"/>
              </a:rPr>
              <a:t>Zn</a:t>
            </a:r>
            <a:r>
              <a:rPr lang="en-US" sz="3200" dirty="0" smtClean="0">
                <a:latin typeface="+mj-lt"/>
              </a:rPr>
              <a:t>,  </a:t>
            </a:r>
            <a:r>
              <a:rPr lang="vi-VN" sz="3200" dirty="0" smtClean="0">
                <a:latin typeface="+mj-lt"/>
              </a:rPr>
              <a:t>Fe</a:t>
            </a:r>
            <a:r>
              <a:rPr lang="en-US" sz="3200" dirty="0" smtClean="0">
                <a:latin typeface="+mj-lt"/>
              </a:rPr>
              <a:t>, </a:t>
            </a:r>
            <a:r>
              <a:rPr lang="vi-VN" sz="3200" dirty="0" smtClean="0">
                <a:latin typeface="+mj-lt"/>
              </a:rPr>
              <a:t> Pb</a:t>
            </a:r>
            <a:r>
              <a:rPr lang="en-US" sz="3200" dirty="0" smtClean="0">
                <a:latin typeface="+mj-lt"/>
              </a:rPr>
              <a:t>, </a:t>
            </a:r>
            <a:r>
              <a:rPr lang="vi-VN" sz="3200" dirty="0" smtClean="0">
                <a:latin typeface="+mj-lt"/>
              </a:rPr>
              <a:t> </a:t>
            </a:r>
            <a:r>
              <a:rPr lang="vi-VN" sz="3200" dirty="0">
                <a:solidFill>
                  <a:srgbClr val="FF0000"/>
                </a:solidFill>
                <a:latin typeface="+mj-lt"/>
              </a:rPr>
              <a:t>(H</a:t>
            </a:r>
            <a:r>
              <a:rPr lang="vi-VN" sz="3200" dirty="0" smtClean="0">
                <a:solidFill>
                  <a:srgbClr val="FF0000"/>
                </a:solidFill>
                <a:latin typeface="+mj-lt"/>
              </a:rPr>
              <a:t>)</a:t>
            </a:r>
            <a:r>
              <a:rPr lang="en-US" sz="3200" dirty="0" smtClean="0">
                <a:latin typeface="+mj-lt"/>
              </a:rPr>
              <a:t>,</a:t>
            </a:r>
            <a:r>
              <a:rPr lang="vi-VN" sz="3200" dirty="0" smtClean="0">
                <a:solidFill>
                  <a:srgbClr val="FF0000"/>
                </a:solidFill>
                <a:latin typeface="+mj-lt"/>
              </a:rPr>
              <a:t>  </a:t>
            </a:r>
            <a:r>
              <a:rPr lang="vi-VN" sz="3200" dirty="0" smtClean="0">
                <a:latin typeface="+mj-lt"/>
              </a:rPr>
              <a:t>Cu</a:t>
            </a:r>
            <a:r>
              <a:rPr lang="en-US" sz="3200" dirty="0" smtClean="0">
                <a:latin typeface="+mj-lt"/>
              </a:rPr>
              <a:t>,</a:t>
            </a:r>
            <a:r>
              <a:rPr lang="vi-VN" sz="3200" dirty="0" smtClean="0">
                <a:latin typeface="+mj-lt"/>
              </a:rPr>
              <a:t>  Hg</a:t>
            </a:r>
            <a:r>
              <a:rPr lang="en-US" sz="3200" dirty="0" smtClean="0">
                <a:latin typeface="+mj-lt"/>
              </a:rPr>
              <a:t>,</a:t>
            </a:r>
            <a:r>
              <a:rPr lang="vi-VN" sz="3200" dirty="0" smtClean="0">
                <a:latin typeface="+mj-lt"/>
              </a:rPr>
              <a:t>  Ag</a:t>
            </a:r>
            <a:r>
              <a:rPr lang="en-US" sz="3200" dirty="0" smtClean="0">
                <a:latin typeface="+mj-lt"/>
              </a:rPr>
              <a:t>,</a:t>
            </a:r>
            <a:r>
              <a:rPr lang="vi-VN" sz="3200" dirty="0" smtClean="0">
                <a:latin typeface="+mj-lt"/>
              </a:rPr>
              <a:t> </a:t>
            </a:r>
            <a:r>
              <a:rPr lang="en-US" sz="3200" dirty="0" smtClean="0">
                <a:latin typeface="+mj-lt"/>
              </a:rPr>
              <a:t> </a:t>
            </a:r>
            <a:r>
              <a:rPr lang="vi-VN" sz="3200" dirty="0" smtClean="0">
                <a:latin typeface="+mj-lt"/>
              </a:rPr>
              <a:t>Pt</a:t>
            </a:r>
            <a:r>
              <a:rPr lang="en-US" sz="3200" dirty="0" smtClean="0">
                <a:latin typeface="+mj-lt"/>
              </a:rPr>
              <a:t>,</a:t>
            </a:r>
            <a:r>
              <a:rPr lang="vi-VN" sz="3200" dirty="0" smtClean="0">
                <a:latin typeface="+mj-lt"/>
              </a:rPr>
              <a:t>   Au</a:t>
            </a:r>
            <a:r>
              <a:rPr lang="en-US" sz="3200" dirty="0" smtClean="0">
                <a:latin typeface="+mj-lt"/>
              </a:rPr>
              <a:t>.</a:t>
            </a:r>
            <a:endParaRPr lang="vi-VN" sz="3200" dirty="0">
              <a:latin typeface="+mj-lt"/>
            </a:endParaRPr>
          </a:p>
          <a:p>
            <a:r>
              <a:rPr lang="vi-VN" sz="3200" dirty="0">
                <a:latin typeface="+mj-lt"/>
              </a:rPr>
              <a:t>( Khi  </a:t>
            </a:r>
            <a:r>
              <a:rPr lang="vi-VN" sz="3200" dirty="0" smtClean="0">
                <a:latin typeface="+mj-lt"/>
              </a:rPr>
              <a:t>Nào  May  Áo  Giáp  Sắt  Phải  </a:t>
            </a:r>
            <a:r>
              <a:rPr lang="vi-VN" sz="3200" dirty="0" smtClean="0">
                <a:solidFill>
                  <a:srgbClr val="FF0000"/>
                </a:solidFill>
                <a:latin typeface="+mj-lt"/>
              </a:rPr>
              <a:t>H</a:t>
            </a:r>
            <a:r>
              <a:rPr lang="vi-VN" sz="3200" dirty="0" smtClean="0">
                <a:latin typeface="+mj-lt"/>
              </a:rPr>
              <a:t>ỏi  Cửa  Hàng  </a:t>
            </a:r>
            <a:r>
              <a:rPr lang="vi-VN" sz="3200" dirty="0">
                <a:latin typeface="+mj-lt"/>
              </a:rPr>
              <a:t>Á  Phi  Âu )</a:t>
            </a:r>
            <a:endParaRPr lang="en-US" sz="3200" dirty="0">
              <a:latin typeface="+mj-lt"/>
            </a:endParaRPr>
          </a:p>
        </p:txBody>
      </p:sp>
      <p:sp>
        <p:nvSpPr>
          <p:cNvPr id="3" name="TextBox 2"/>
          <p:cNvSpPr txBox="1"/>
          <p:nvPr/>
        </p:nvSpPr>
        <p:spPr>
          <a:xfrm>
            <a:off x="7148580" y="5691308"/>
            <a:ext cx="4865434"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rPr>
              <a:t>(</a:t>
            </a:r>
            <a:r>
              <a:rPr lang="en-US" sz="2800" dirty="0" err="1">
                <a:solidFill>
                  <a:srgbClr val="FF0000"/>
                </a:solidFill>
                <a:latin typeface="Times New Roman" panose="02020603050405020304" pitchFamily="18" charset="0"/>
              </a:rPr>
              <a:t>trừ</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các</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kim</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loại</a:t>
            </a:r>
            <a:r>
              <a:rPr lang="en-US" sz="2800" dirty="0">
                <a:solidFill>
                  <a:srgbClr val="FF0000"/>
                </a:solidFill>
                <a:latin typeface="Times New Roman" panose="02020603050405020304" pitchFamily="18" charset="0"/>
              </a:rPr>
              <a:t> tan </a:t>
            </a:r>
            <a:r>
              <a:rPr lang="en-US" sz="2800" dirty="0" err="1">
                <a:solidFill>
                  <a:srgbClr val="FF0000"/>
                </a:solidFill>
                <a:latin typeface="Times New Roman" panose="02020603050405020304" pitchFamily="18" charset="0"/>
              </a:rPr>
              <a:t>trong</a:t>
            </a:r>
            <a:r>
              <a:rPr lang="en-US" sz="2800" dirty="0">
                <a:solidFill>
                  <a:srgbClr val="FF0000"/>
                </a:solidFill>
                <a:latin typeface="Times New Roman" panose="02020603050405020304" pitchFamily="18" charset="0"/>
              </a:rPr>
              <a:t> n</a:t>
            </a:r>
            <a:r>
              <a:rPr lang="vi-VN" sz="2800" dirty="0">
                <a:solidFill>
                  <a:srgbClr val="FF0000"/>
                </a:solidFill>
                <a:latin typeface="Times New Roman" panose="02020603050405020304" pitchFamily="18" charset="0"/>
              </a:rPr>
              <a:t>ướ</a:t>
            </a:r>
            <a:r>
              <a:rPr lang="en-US" sz="2800" dirty="0">
                <a:solidFill>
                  <a:srgbClr val="FF0000"/>
                </a:solidFill>
                <a:latin typeface="Times New Roman" panose="02020603050405020304" pitchFamily="18" charset="0"/>
              </a:rPr>
              <a:t>c)</a:t>
            </a:r>
            <a:endParaRPr lang="en-US" dirty="0">
              <a:solidFill>
                <a:srgbClr val="FF0000"/>
              </a:solidFill>
            </a:endParaRPr>
          </a:p>
        </p:txBody>
      </p:sp>
      <p:sp>
        <p:nvSpPr>
          <p:cNvPr id="17" name="TextBox 16"/>
          <p:cNvSpPr txBox="1"/>
          <p:nvPr/>
        </p:nvSpPr>
        <p:spPr>
          <a:xfrm>
            <a:off x="363076" y="73473"/>
            <a:ext cx="11868698" cy="830997"/>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4. MUỐI </a:t>
            </a:r>
            <a:r>
              <a:rPr lang="en-US" sz="2400" b="1" dirty="0">
                <a:latin typeface="Times New Roman" panose="02020603050405020304" pitchFamily="18" charset="0"/>
                <a:cs typeface="Times New Roman" panose="02020603050405020304" pitchFamily="18" charset="0"/>
              </a:rPr>
              <a:t>CÓ TÁC DỤNG VỚI KIM LOẠI </a:t>
            </a:r>
            <a:r>
              <a:rPr lang="en-US" sz="2400" b="1" dirty="0" smtClean="0">
                <a:latin typeface="Times New Roman" panose="02020603050405020304" pitchFamily="18" charset="0"/>
                <a:cs typeface="Times New Roman" panose="02020603050405020304" pitchFamily="18" charset="0"/>
              </a:rPr>
              <a:t>KHÔNG? </a:t>
            </a:r>
            <a:r>
              <a:rPr lang="en-US" sz="2400" b="1" dirty="0">
                <a:latin typeface="Times New Roman" panose="02020603050405020304" pitchFamily="18" charset="0"/>
                <a:cs typeface="Times New Roman" panose="02020603050405020304" pitchFamily="18" charset="0"/>
              </a:rPr>
              <a:t>PTHH </a:t>
            </a:r>
            <a:r>
              <a:rPr lang="en-US" sz="2400" b="1" dirty="0" smtClean="0">
                <a:latin typeface="Times New Roman" panose="02020603050405020304" pitchFamily="18" charset="0"/>
                <a:cs typeface="Times New Roman" panose="02020603050405020304" pitchFamily="18" charset="0"/>
              </a:rPr>
              <a:t>XẢY RA NH</a:t>
            </a:r>
            <a:r>
              <a:rPr lang="vi-VN" sz="2400" b="1" dirty="0" smtClean="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THẾ </a:t>
            </a:r>
            <a:r>
              <a:rPr lang="en-US" sz="2400" b="1" dirty="0" smtClean="0">
                <a:latin typeface="Times New Roman" panose="02020603050405020304" pitchFamily="18" charset="0"/>
                <a:cs typeface="Times New Roman" panose="02020603050405020304" pitchFamily="18" charset="0"/>
              </a:rPr>
              <a:t>NÀO?</a:t>
            </a:r>
          </a:p>
          <a:p>
            <a:pPr algn="ct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8945" y="2742822"/>
            <a:ext cx="11862222"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4. PHẢN </a:t>
            </a:r>
            <a:r>
              <a:rPr lang="en-US" sz="2400" b="1" dirty="0">
                <a:latin typeface="Times New Roman" panose="02020603050405020304" pitchFamily="18" charset="0"/>
                <a:cs typeface="Times New Roman" panose="02020603050405020304" pitchFamily="18" charset="0"/>
              </a:rPr>
              <a:t>ỨNG XẢY RA THUỘC LOẠI PHẢN ỨNG NÀO ĐÃ 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Ghi</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vở</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nháp</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846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9">
                                            <p:txEl>
                                              <p:pRg st="0" end="0"/>
                                            </p:txEl>
                                          </p:spTgt>
                                        </p:tgtEl>
                                        <p:attrNameLst>
                                          <p:attrName>style.visibility</p:attrName>
                                        </p:attrNameLst>
                                      </p:cBhvr>
                                      <p:to>
                                        <p:strVal val="visible"/>
                                      </p:to>
                                    </p:set>
                                    <p:animEffect transition="in" filter="barn(inVertical)">
                                      <p:cBhvr>
                                        <p:cTn id="59" dur="500"/>
                                        <p:tgtEl>
                                          <p:spTgt spid="1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9">
                                            <p:txEl>
                                              <p:pRg st="1" end="1"/>
                                            </p:txEl>
                                          </p:spTgt>
                                        </p:tgtEl>
                                        <p:attrNameLst>
                                          <p:attrName>style.visibility</p:attrName>
                                        </p:attrNameLst>
                                      </p:cBhvr>
                                      <p:to>
                                        <p:strVal val="visible"/>
                                      </p:to>
                                    </p:set>
                                    <p:animEffect transition="in" filter="barn(inVertical)">
                                      <p:cBhvr>
                                        <p:cTn id="64" dur="500"/>
                                        <p:tgtEl>
                                          <p:spTgt spid="19">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9">
                                            <p:txEl>
                                              <p:pRg st="2" end="2"/>
                                            </p:txEl>
                                          </p:spTgt>
                                        </p:tgtEl>
                                        <p:attrNameLst>
                                          <p:attrName>style.visibility</p:attrName>
                                        </p:attrNameLst>
                                      </p:cBhvr>
                                      <p:to>
                                        <p:strVal val="visible"/>
                                      </p:to>
                                    </p:set>
                                    <p:animEffect transition="in" filter="barn(inVertical)">
                                      <p:cBhvr>
                                        <p:cTn id="69" dur="500"/>
                                        <p:tgtEl>
                                          <p:spTgt spid="19">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9">
                                            <p:txEl>
                                              <p:pRg st="3" end="3"/>
                                            </p:txEl>
                                          </p:spTgt>
                                        </p:tgtEl>
                                        <p:attrNameLst>
                                          <p:attrName>style.visibility</p:attrName>
                                        </p:attrNameLst>
                                      </p:cBhvr>
                                      <p:to>
                                        <p:strVal val="visible"/>
                                      </p:to>
                                    </p:set>
                                    <p:animEffect transition="in" filter="barn(inVertical)">
                                      <p:cBhvr>
                                        <p:cTn id="74" dur="500"/>
                                        <p:tgtEl>
                                          <p:spTgt spid="19">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Effect transition="in" filter="barn(inVertical)">
                                      <p:cBhvr>
                                        <p:cTn id="79" dur="500"/>
                                        <p:tgtEl>
                                          <p:spTgt spid="5">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8" grpId="0"/>
      <p:bldP spid="16" grpId="0"/>
      <p:bldP spid="3" grpId="0"/>
      <p:bldP spid="17" grpId="1"/>
      <p:bldP spid="20" grpId="0"/>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16F4A8-AE3D-4D49-B388-363214F4EA57}"/>
              </a:ext>
            </a:extLst>
          </p:cNvPr>
          <p:cNvSpPr txBox="1"/>
          <p:nvPr/>
        </p:nvSpPr>
        <p:spPr>
          <a:xfrm>
            <a:off x="740979" y="823747"/>
            <a:ext cx="8852338" cy="584775"/>
          </a:xfrm>
          <a:prstGeom prst="rect">
            <a:avLst/>
          </a:prstGeom>
          <a:noFill/>
        </p:spPr>
        <p:txBody>
          <a:bodyPr wrap="square" rtlCol="0">
            <a:spAutoFit/>
          </a:bodyPr>
          <a:lstStyle/>
          <a:p>
            <a:r>
              <a:rPr lang="vi-VN" sz="3200" b="1" dirty="0">
                <a:solidFill>
                  <a:srgbClr val="FF0000"/>
                </a:solidFill>
                <a:latin typeface="+mj-lt"/>
              </a:rPr>
              <a:t>5. Một số muối bị nhiệt phân hủy :</a:t>
            </a:r>
            <a:endParaRPr lang="en-US" sz="3200" b="1" dirty="0">
              <a:solidFill>
                <a:srgbClr val="FF0000"/>
              </a:solidFill>
              <a:latin typeface="+mj-lt"/>
            </a:endParaRPr>
          </a:p>
        </p:txBody>
      </p:sp>
      <p:sp>
        <p:nvSpPr>
          <p:cNvPr id="5" name="TextBox 4">
            <a:extLst>
              <a:ext uri="{FF2B5EF4-FFF2-40B4-BE49-F238E27FC236}">
                <a16:creationId xmlns:a16="http://schemas.microsoft.com/office/drawing/2014/main" id="{98B0FFC7-D87F-45CA-B011-B3052582FAF6}"/>
              </a:ext>
            </a:extLst>
          </p:cNvPr>
          <p:cNvSpPr txBox="1"/>
          <p:nvPr/>
        </p:nvSpPr>
        <p:spPr>
          <a:xfrm flipH="1">
            <a:off x="1336127" y="1797993"/>
            <a:ext cx="6877707" cy="1077218"/>
          </a:xfrm>
          <a:prstGeom prst="rect">
            <a:avLst/>
          </a:prstGeom>
          <a:noFill/>
        </p:spPr>
        <p:txBody>
          <a:bodyPr wrap="square" rtlCol="0">
            <a:spAutoFit/>
          </a:bodyPr>
          <a:lstStyle/>
          <a:p>
            <a:r>
              <a:rPr lang="vi-VN" sz="3200" dirty="0">
                <a:latin typeface="Times  New Roman"/>
              </a:rPr>
              <a:t>                  </a:t>
            </a:r>
            <a:r>
              <a:rPr lang="vi-VN" sz="2400" dirty="0">
                <a:latin typeface="Times  New Roman"/>
              </a:rPr>
              <a:t>t</a:t>
            </a:r>
            <a:r>
              <a:rPr lang="vi-VN" sz="2400" baseline="30000" dirty="0">
                <a:latin typeface="Times  New Roman"/>
              </a:rPr>
              <a:t>o</a:t>
            </a:r>
          </a:p>
          <a:p>
            <a:r>
              <a:rPr lang="vi-VN" sz="3200" dirty="0">
                <a:latin typeface="+mj-lt"/>
              </a:rPr>
              <a:t>CaCO</a:t>
            </a:r>
            <a:r>
              <a:rPr lang="vi-VN" sz="3200" baseline="-25000" dirty="0">
                <a:latin typeface="+mj-lt"/>
              </a:rPr>
              <a:t>3</a:t>
            </a:r>
            <a:r>
              <a:rPr lang="vi-VN" sz="3200" dirty="0">
                <a:latin typeface="+mj-lt"/>
              </a:rPr>
              <a:t>      </a:t>
            </a:r>
            <a:r>
              <a:rPr lang="vi-VN" sz="3200" dirty="0" smtClean="0">
                <a:latin typeface="+mj-lt"/>
                <a:cs typeface="Times New Roman" panose="02020603050405020304" pitchFamily="18" charset="0"/>
                <a:sym typeface="Wingdings" panose="05000000000000000000" pitchFamily="2" charset="2"/>
              </a:rPr>
              <a:t>→</a:t>
            </a:r>
            <a:r>
              <a:rPr lang="vi-VN" sz="3200" dirty="0" smtClean="0">
                <a:latin typeface="+mj-lt"/>
                <a:sym typeface="Wingdings" panose="05000000000000000000" pitchFamily="2" charset="2"/>
              </a:rPr>
              <a:t>     </a:t>
            </a:r>
            <a:r>
              <a:rPr lang="vi-VN" sz="3200" dirty="0">
                <a:latin typeface="+mj-lt"/>
                <a:sym typeface="Wingdings" panose="05000000000000000000" pitchFamily="2" charset="2"/>
              </a:rPr>
              <a:t>CaO    +   </a:t>
            </a:r>
            <a:r>
              <a:rPr lang="vi-VN" sz="3200" dirty="0" smtClean="0">
                <a:latin typeface="+mj-lt"/>
                <a:sym typeface="Wingdings" panose="05000000000000000000" pitchFamily="2" charset="2"/>
              </a:rPr>
              <a:t>CO</a:t>
            </a:r>
            <a:r>
              <a:rPr lang="vi-VN" sz="3200" baseline="-25000" dirty="0" smtClean="0">
                <a:latin typeface="+mj-lt"/>
                <a:sym typeface="Wingdings" panose="05000000000000000000" pitchFamily="2" charset="2"/>
              </a:rPr>
              <a:t>2</a:t>
            </a:r>
            <a:r>
              <a:rPr lang="en-US" sz="3200" dirty="0" smtClean="0">
                <a:latin typeface="+mj-lt"/>
                <a:sym typeface="Wingdings" panose="05000000000000000000" pitchFamily="2" charset="2"/>
              </a:rPr>
              <a:t> ↑</a:t>
            </a:r>
            <a:r>
              <a:rPr lang="vi-VN" sz="3200" dirty="0" smtClean="0">
                <a:latin typeface="+mj-lt"/>
                <a:sym typeface="Wingdings" panose="05000000000000000000" pitchFamily="2" charset="2"/>
              </a:rPr>
              <a:t> </a:t>
            </a:r>
            <a:endParaRPr lang="en-US" sz="3200" dirty="0">
              <a:latin typeface="+mj-lt"/>
            </a:endParaRPr>
          </a:p>
        </p:txBody>
      </p:sp>
      <p:sp>
        <p:nvSpPr>
          <p:cNvPr id="6" name="TextBox 5">
            <a:extLst>
              <a:ext uri="{FF2B5EF4-FFF2-40B4-BE49-F238E27FC236}">
                <a16:creationId xmlns:a16="http://schemas.microsoft.com/office/drawing/2014/main" id="{6ED322D1-351F-4164-92A7-88206F282C5F}"/>
              </a:ext>
            </a:extLst>
          </p:cNvPr>
          <p:cNvSpPr txBox="1"/>
          <p:nvPr/>
        </p:nvSpPr>
        <p:spPr>
          <a:xfrm>
            <a:off x="1336127" y="3032860"/>
            <a:ext cx="6554514" cy="954107"/>
          </a:xfrm>
          <a:prstGeom prst="rect">
            <a:avLst/>
          </a:prstGeom>
          <a:noFill/>
        </p:spPr>
        <p:txBody>
          <a:bodyPr wrap="square" rtlCol="0">
            <a:spAutoFit/>
          </a:bodyPr>
          <a:lstStyle/>
          <a:p>
            <a:r>
              <a:rPr lang="vi-VN" sz="2400" dirty="0">
                <a:latin typeface="+mj-lt"/>
              </a:rPr>
              <a:t>                       </a:t>
            </a:r>
            <a:r>
              <a:rPr lang="vi-VN" sz="2400" dirty="0" smtClean="0">
                <a:latin typeface="+mj-lt"/>
              </a:rPr>
              <a:t>MnO</a:t>
            </a:r>
            <a:r>
              <a:rPr lang="vi-VN" sz="2400" baseline="-25000" dirty="0" smtClean="0">
                <a:latin typeface="+mj-lt"/>
              </a:rPr>
              <a:t>2</a:t>
            </a:r>
            <a:r>
              <a:rPr lang="en-US" sz="2400" dirty="0" smtClean="0">
                <a:latin typeface="+mj-lt"/>
              </a:rPr>
              <a:t>, </a:t>
            </a:r>
            <a:r>
              <a:rPr lang="vi-VN" sz="2400" dirty="0" smtClean="0">
                <a:latin typeface="+mj-lt"/>
              </a:rPr>
              <a:t>t</a:t>
            </a:r>
            <a:r>
              <a:rPr lang="vi-VN" sz="2400" baseline="30000" dirty="0" smtClean="0">
                <a:latin typeface="+mj-lt"/>
              </a:rPr>
              <a:t>o</a:t>
            </a:r>
            <a:endParaRPr lang="vi-VN" sz="2400" baseline="30000" dirty="0">
              <a:latin typeface="+mj-lt"/>
            </a:endParaRPr>
          </a:p>
          <a:p>
            <a:r>
              <a:rPr lang="vi-VN" sz="3200" dirty="0">
                <a:latin typeface="+mj-lt"/>
              </a:rPr>
              <a:t>2KClO</a:t>
            </a:r>
            <a:r>
              <a:rPr lang="vi-VN" sz="3200" baseline="-25000" dirty="0">
                <a:latin typeface="+mj-lt"/>
              </a:rPr>
              <a:t>3</a:t>
            </a:r>
            <a:r>
              <a:rPr lang="vi-VN" sz="3200" dirty="0">
                <a:latin typeface="+mj-lt"/>
              </a:rPr>
              <a:t>    </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32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latin typeface="+mj-lt"/>
                <a:sym typeface="Wingdings" panose="05000000000000000000" pitchFamily="2" charset="2"/>
              </a:rPr>
              <a:t>     </a:t>
            </a:r>
            <a:r>
              <a:rPr lang="vi-VN" sz="3200" dirty="0">
                <a:latin typeface="+mj-lt"/>
                <a:sym typeface="Wingdings" panose="05000000000000000000" pitchFamily="2" charset="2"/>
              </a:rPr>
              <a:t>2KCl   +   </a:t>
            </a:r>
            <a:r>
              <a:rPr lang="vi-VN" sz="3200" dirty="0" smtClean="0">
                <a:latin typeface="+mj-lt"/>
                <a:sym typeface="Wingdings" panose="05000000000000000000" pitchFamily="2" charset="2"/>
              </a:rPr>
              <a:t>3O</a:t>
            </a:r>
            <a:r>
              <a:rPr lang="vi-VN" sz="3200" baseline="-25000" dirty="0" smtClean="0">
                <a:latin typeface="+mj-lt"/>
                <a:sym typeface="Wingdings" panose="05000000000000000000" pitchFamily="2" charset="2"/>
              </a:rPr>
              <a:t>2</a:t>
            </a:r>
            <a:r>
              <a:rPr lang="en-US" sz="3200" dirty="0" smtClean="0">
                <a:latin typeface="+mj-lt"/>
                <a:sym typeface="Wingdings" panose="05000000000000000000" pitchFamily="2" charset="2"/>
              </a:rPr>
              <a:t> </a:t>
            </a:r>
            <a:r>
              <a:rPr lang="en-US" sz="3200" dirty="0">
                <a:solidFill>
                  <a:prstClr val="black"/>
                </a:solidFill>
                <a:latin typeface="Calibri Light" panose="020F0302020204030204"/>
                <a:sym typeface="Wingdings" panose="05000000000000000000" pitchFamily="2" charset="2"/>
              </a:rPr>
              <a:t>↑</a:t>
            </a:r>
            <a:endParaRPr lang="en-US" sz="3200" baseline="-25000" dirty="0">
              <a:latin typeface="+mj-lt"/>
            </a:endParaRPr>
          </a:p>
        </p:txBody>
      </p:sp>
      <p:sp>
        <p:nvSpPr>
          <p:cNvPr id="7" name="TextBox 6"/>
          <p:cNvSpPr txBox="1"/>
          <p:nvPr/>
        </p:nvSpPr>
        <p:spPr>
          <a:xfrm>
            <a:off x="363076" y="517681"/>
            <a:ext cx="10921580" cy="1938992"/>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5. MUỐI </a:t>
            </a:r>
            <a:r>
              <a:rPr lang="en-US" sz="2400" b="1" dirty="0">
                <a:solidFill>
                  <a:srgbClr val="FF0000"/>
                </a:solidFill>
                <a:latin typeface="Times New Roman" panose="02020603050405020304" pitchFamily="18" charset="0"/>
                <a:cs typeface="Times New Roman" panose="02020603050405020304" pitchFamily="18" charset="0"/>
              </a:rPr>
              <a:t>CÓ BỊ NHIỆT PHÂN HUỶ KHÔNG</a:t>
            </a:r>
            <a:r>
              <a:rPr lang="en-US" sz="2400" b="1" dirty="0" smtClean="0">
                <a:solidFill>
                  <a:srgbClr val="FF0000"/>
                </a:solidFill>
                <a:latin typeface="Times New Roman" panose="02020603050405020304" pitchFamily="18" charset="0"/>
                <a:cs typeface="Times New Roman" panose="02020603050405020304" pitchFamily="18" charset="0"/>
              </a:rPr>
              <a:t>? </a:t>
            </a:r>
          </a:p>
          <a:p>
            <a:pPr marL="342900" indent="-342900">
              <a:buFontTx/>
              <a:buChar char="-"/>
            </a:pPr>
            <a:r>
              <a:rPr lang="en-US" sz="2400" b="1" dirty="0" err="1" smtClean="0">
                <a:latin typeface="Times New Roman" panose="02020603050405020304" pitchFamily="18" charset="0"/>
                <a:cs typeface="Times New Roman" panose="02020603050405020304" pitchFamily="18" charset="0"/>
              </a:rPr>
              <a:t>Hãy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viết</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PTHH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phản</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ứ</a:t>
            </a:r>
            <a:r>
              <a:rPr lang="en-US" sz="2400" b="1" dirty="0" err="1" smtClean="0">
                <a:latin typeface="Times New Roman" panose="02020603050405020304" pitchFamily="18" charset="0"/>
                <a:cs typeface="Times New Roman" panose="02020603050405020304" pitchFamily="18" charset="0"/>
              </a:rPr>
              <a:t>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vở</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nháp</a:t>
            </a:r>
            <a:r>
              <a:rPr lang="en-US" sz="2400" b="1"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dirty="0" err="1" smtClean="0">
                <a:latin typeface="Times New Roman" panose="02020603050405020304" pitchFamily="18" charset="0"/>
                <a:cs typeface="Times New Roman" panose="02020603050405020304" pitchFamily="18" charset="0"/>
              </a:rPr>
              <a:t>Nung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vôi</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CaCO</a:t>
            </a:r>
            <a:r>
              <a:rPr lang="en-US" sz="2400" b="1" baseline="-25000" dirty="0" smtClean="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vôi</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CaO</a:t>
            </a:r>
            <a:r>
              <a:rPr lang="en-US" sz="2400" b="1"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dirty="0" err="1" smtClean="0">
                <a:latin typeface="Times New Roman" panose="02020603050405020304" pitchFamily="18" charset="0"/>
                <a:cs typeface="Times New Roman" panose="02020603050405020304" pitchFamily="18" charset="0"/>
              </a:rPr>
              <a:t>Nung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nóng</a:t>
            </a:r>
            <a:r>
              <a:rPr lang="en-US" sz="2400" b="1" dirty="0" smtClean="0">
                <a:latin typeface="Times New Roman" panose="02020603050405020304" pitchFamily="18" charset="0"/>
                <a:cs typeface="Times New Roman" panose="02020603050405020304" pitchFamily="18" charset="0"/>
              </a:rPr>
              <a:t> Potassium chlorate KClO</a:t>
            </a:r>
            <a:r>
              <a:rPr lang="en-US" sz="2400" b="1" baseline="-25000" dirty="0" smtClean="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oxygen O</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dirty="0" err="1" smtClean="0">
                <a:latin typeface="Times New Roman" panose="02020603050405020304" pitchFamily="18" charset="0"/>
                <a:cs typeface="Times New Roman" panose="02020603050405020304" pitchFamily="18" charset="0"/>
              </a:rPr>
              <a:t>Nung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nóng</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Potassium </a:t>
            </a:r>
            <a:r>
              <a:rPr lang="en-US" sz="2400" b="1" dirty="0" smtClean="0">
                <a:latin typeface="Times New Roman" panose="02020603050405020304" pitchFamily="18" charset="0"/>
                <a:cs typeface="Times New Roman" panose="02020603050405020304" pitchFamily="18" charset="0"/>
              </a:rPr>
              <a:t>permanganate KMnO</a:t>
            </a:r>
            <a:r>
              <a:rPr lang="en-US" sz="2400" b="1" baseline="-25000" dirty="0" smtClean="0">
                <a:latin typeface="Times New Roman" panose="02020603050405020304" pitchFamily="18" charset="0"/>
                <a:cs typeface="Times New Roman" panose="02020603050405020304" pitchFamily="18" charset="0"/>
              </a:rPr>
              <a:t>4</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oxygen O</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8B0FFC7-D87F-45CA-B011-B3052582FAF6}"/>
              </a:ext>
            </a:extLst>
          </p:cNvPr>
          <p:cNvSpPr txBox="1"/>
          <p:nvPr/>
        </p:nvSpPr>
        <p:spPr>
          <a:xfrm flipH="1">
            <a:off x="1373802" y="4192471"/>
            <a:ext cx="7396710" cy="584775"/>
          </a:xfrm>
          <a:prstGeom prst="rect">
            <a:avLst/>
          </a:prstGeom>
          <a:noFill/>
        </p:spPr>
        <p:txBody>
          <a:bodyPr wrap="square" rtlCol="0">
            <a:spAutoFit/>
          </a:bodyPr>
          <a:lstStyle/>
          <a:p>
            <a:r>
              <a:rPr lang="vi-VN" sz="3200" dirty="0">
                <a:latin typeface="Times  New Roman"/>
              </a:rPr>
              <a:t>                  </a:t>
            </a:r>
            <a:endParaRPr lang="vi-VN" sz="2400" baseline="30000" dirty="0">
              <a:latin typeface="Times  New Roman"/>
            </a:endParaRPr>
          </a:p>
        </p:txBody>
      </p:sp>
    </p:spTree>
    <p:extLst>
      <p:ext uri="{BB962C8B-B14F-4D97-AF65-F5344CB8AC3E}">
        <p14:creationId xmlns:p14="http://schemas.microsoft.com/office/powerpoint/2010/main" val="1802270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9B661-1EA4-4877-B00F-9AC90D48EEF9}"/>
              </a:ext>
            </a:extLst>
          </p:cNvPr>
          <p:cNvSpPr>
            <a:spLocks noGrp="1"/>
          </p:cNvSpPr>
          <p:nvPr>
            <p:ph idx="1"/>
          </p:nvPr>
        </p:nvSpPr>
        <p:spPr>
          <a:xfrm>
            <a:off x="351819" y="2406992"/>
            <a:ext cx="10957033" cy="1679026"/>
          </a:xfrm>
        </p:spPr>
        <p:txBody>
          <a:bodyPr>
            <a:normAutofit/>
          </a:bodyPr>
          <a:lstStyle/>
          <a:p>
            <a:pPr marL="0" indent="0">
              <a:buNone/>
            </a:pPr>
            <a:r>
              <a:rPr lang="vi-VN" dirty="0">
                <a:latin typeface="Times New Roman" panose="02020603050405020304" pitchFamily="18" charset="0"/>
                <a:cs typeface="Times New Roman" panose="02020603050405020304" pitchFamily="18" charset="0"/>
              </a:rPr>
              <a:t>    Là phản ứng hóa học trong đó hai hợp chất tham gia phản ứng trao đổi với nhau những thành phần cấu tạo của chúng để tạo ra chất mới không tan hoặc chất khí.</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7C382F7-80CD-43C4-921C-C1C11C771CAE}"/>
              </a:ext>
            </a:extLst>
          </p:cNvPr>
          <p:cNvSpPr txBox="1"/>
          <p:nvPr/>
        </p:nvSpPr>
        <p:spPr>
          <a:xfrm>
            <a:off x="641787" y="4300922"/>
            <a:ext cx="10515599"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P</a:t>
            </a:r>
            <a:r>
              <a:rPr lang="vi-VN" sz="2800" dirty="0" smtClean="0">
                <a:latin typeface="Times New Roman" panose="02020603050405020304" pitchFamily="18" charset="0"/>
                <a:cs typeface="Times New Roman" panose="02020603050405020304" pitchFamily="18" charset="0"/>
              </a:rPr>
              <a:t>hản </a:t>
            </a:r>
            <a:r>
              <a:rPr lang="vi-VN" sz="2800" dirty="0">
                <a:latin typeface="Times New Roman" panose="02020603050405020304" pitchFamily="18" charset="0"/>
                <a:cs typeface="Times New Roman" panose="02020603050405020304" pitchFamily="18" charset="0"/>
              </a:rPr>
              <a:t>ứng trao đổi trong dung dịch của các chất </a:t>
            </a:r>
            <a:r>
              <a:rPr lang="vi-VN" sz="2800" dirty="0">
                <a:solidFill>
                  <a:srgbClr val="FF0000"/>
                </a:solidFill>
                <a:latin typeface="Times New Roman" panose="02020603050405020304" pitchFamily="18" charset="0"/>
                <a:cs typeface="Times New Roman" panose="02020603050405020304" pitchFamily="18" charset="0"/>
              </a:rPr>
              <a:t>chỉ</a:t>
            </a:r>
            <a:r>
              <a:rPr lang="vi-VN" sz="2800" dirty="0">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xảy ra </a:t>
            </a:r>
            <a:r>
              <a:rPr lang="vi-VN" sz="2800" dirty="0">
                <a:latin typeface="Times New Roman" panose="02020603050405020304" pitchFamily="18" charset="0"/>
                <a:cs typeface="Times New Roman" panose="02020603050405020304" pitchFamily="18" charset="0"/>
              </a:rPr>
              <a:t>nếu sản phẩm tạo thành có chất không tan hoặc chất </a:t>
            </a:r>
            <a:r>
              <a:rPr lang="vi-VN" sz="2800" dirty="0" smtClean="0">
                <a:latin typeface="Times New Roman" panose="02020603050405020304" pitchFamily="18" charset="0"/>
                <a:cs typeface="Times New Roman" panose="02020603050405020304" pitchFamily="18" charset="0"/>
              </a:rPr>
              <a:t>khí.</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0566E42-B3B4-4ACD-9995-51E2BF82C56E}"/>
              </a:ext>
            </a:extLst>
          </p:cNvPr>
          <p:cNvSpPr txBox="1"/>
          <p:nvPr/>
        </p:nvSpPr>
        <p:spPr>
          <a:xfrm>
            <a:off x="271953" y="5200437"/>
            <a:ext cx="11493063" cy="523220"/>
          </a:xfrm>
          <a:prstGeom prst="rect">
            <a:avLst/>
          </a:prstGeom>
          <a:noFill/>
        </p:spPr>
        <p:txBody>
          <a:bodyPr wrap="square" rtlCol="0">
            <a:spAutoFit/>
          </a:bodyPr>
          <a:lstStyle/>
          <a:p>
            <a:r>
              <a:rPr lang="vi-VN" sz="2800" i="1" u="sng" dirty="0">
                <a:solidFill>
                  <a:srgbClr val="FF0000"/>
                </a:solidFill>
                <a:latin typeface="+mj-lt"/>
              </a:rPr>
              <a:t>Lưu ý:</a:t>
            </a:r>
            <a:r>
              <a:rPr lang="vi-VN" sz="2800" dirty="0">
                <a:latin typeface="+mj-lt"/>
              </a:rPr>
              <a:t> phản ứng trung </a:t>
            </a:r>
            <a:r>
              <a:rPr lang="vi-VN" sz="2800" dirty="0" smtClean="0">
                <a:latin typeface="+mj-lt"/>
              </a:rPr>
              <a:t>hòa</a:t>
            </a:r>
            <a:endParaRPr lang="en-US" sz="2800" dirty="0">
              <a:latin typeface="+mj-lt"/>
            </a:endParaRPr>
          </a:p>
        </p:txBody>
      </p:sp>
      <p:sp>
        <p:nvSpPr>
          <p:cNvPr id="7" name="TextBox 6">
            <a:extLst>
              <a:ext uri="{FF2B5EF4-FFF2-40B4-BE49-F238E27FC236}">
                <a16:creationId xmlns:a16="http://schemas.microsoft.com/office/drawing/2014/main" id="{B37C2496-9810-4C17-8644-4BAE5BB9C056}"/>
              </a:ext>
            </a:extLst>
          </p:cNvPr>
          <p:cNvSpPr txBox="1"/>
          <p:nvPr/>
        </p:nvSpPr>
        <p:spPr>
          <a:xfrm>
            <a:off x="641787" y="5648087"/>
            <a:ext cx="11123230" cy="523220"/>
          </a:xfrm>
          <a:prstGeom prst="rect">
            <a:avLst/>
          </a:prstGeom>
          <a:noFill/>
        </p:spPr>
        <p:txBody>
          <a:bodyPr wrap="square" rtlCol="0">
            <a:spAutoFit/>
          </a:bodyPr>
          <a:lstStyle/>
          <a:p>
            <a:r>
              <a:rPr lang="vi-VN" sz="2800" u="sng" dirty="0">
                <a:latin typeface="Times New Roman" panose="02020603050405020304" pitchFamily="18" charset="0"/>
                <a:cs typeface="Times New Roman" panose="02020603050405020304" pitchFamily="18" charset="0"/>
              </a:rPr>
              <a:t>VD :</a:t>
            </a:r>
            <a:r>
              <a:rPr lang="vi-VN" sz="2800" dirty="0">
                <a:latin typeface="Times New Roman" panose="02020603050405020304" pitchFamily="18" charset="0"/>
                <a:cs typeface="Times New Roman" panose="02020603050405020304" pitchFamily="18" charset="0"/>
              </a:rPr>
              <a:t>       NaOH   +    HNO</a:t>
            </a:r>
            <a:r>
              <a:rPr lang="vi-VN" sz="2800" baseline="-250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sym typeface="Wingdings" panose="05000000000000000000" pitchFamily="2" charset="2"/>
              </a:rPr>
              <a:t>NaNO</a:t>
            </a:r>
            <a:r>
              <a:rPr lang="vi-VN" sz="2800" baseline="-25000" dirty="0">
                <a:latin typeface="Times New Roman" panose="02020603050405020304" pitchFamily="18" charset="0"/>
                <a:cs typeface="Times New Roman" panose="02020603050405020304" pitchFamily="18" charset="0"/>
                <a:sym typeface="Wingdings" panose="05000000000000000000" pitchFamily="2" charset="2"/>
              </a:rPr>
              <a:t>3</a:t>
            </a:r>
            <a:r>
              <a:rPr lang="vi-VN" sz="2800" dirty="0">
                <a:latin typeface="Times New Roman" panose="02020603050405020304" pitchFamily="18" charset="0"/>
                <a:cs typeface="Times New Roman" panose="02020603050405020304" pitchFamily="18" charset="0"/>
                <a:sym typeface="Wingdings" panose="05000000000000000000" pitchFamily="2" charset="2"/>
              </a:rPr>
              <a:t>   +  H</a:t>
            </a:r>
            <a:r>
              <a:rPr lang="vi-VN" sz="28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vi-VN" sz="2800" dirty="0">
                <a:latin typeface="Times New Roman" panose="02020603050405020304" pitchFamily="18" charset="0"/>
                <a:cs typeface="Times New Roman" panose="02020603050405020304" pitchFamily="18" charset="0"/>
                <a:sym typeface="Wingdings" panose="05000000000000000000" pitchFamily="2" charset="2"/>
              </a:rPr>
              <a:t>O</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5865" y="-31068"/>
            <a:ext cx="7143366" cy="461665"/>
          </a:xfrm>
          <a:prstGeom prst="rect">
            <a:avLst/>
          </a:prstGeom>
          <a:noFill/>
        </p:spPr>
        <p:txBody>
          <a:bodyPr wrap="none" rtlCol="0">
            <a:spAutoFit/>
          </a:bodyPr>
          <a:lstStyle/>
          <a:p>
            <a:r>
              <a:rPr lang="en-US" sz="2400" b="1" u="sng" dirty="0" smtClean="0">
                <a:solidFill>
                  <a:srgbClr val="FF0000"/>
                </a:solidFill>
                <a:latin typeface="Times New Roman" panose="02020603050405020304" pitchFamily="18" charset="0"/>
                <a:cs typeface="Times New Roman" panose="02020603050405020304" pitchFamily="18" charset="0"/>
              </a:rPr>
              <a:t>III</a:t>
            </a:r>
            <a:r>
              <a:rPr lang="en-US" sz="2400" b="1" u="sng" dirty="0">
                <a:solidFill>
                  <a:srgbClr val="FF0000"/>
                </a:solidFill>
                <a:latin typeface="Times New Roman" panose="02020603050405020304" pitchFamily="18" charset="0"/>
                <a:cs typeface="Times New Roman" panose="02020603050405020304" pitchFamily="18" charset="0"/>
              </a:rPr>
              <a:t>. PHẢN ỨNG TRAO ĐỔI TRONG DUNG DỊCH:</a:t>
            </a:r>
          </a:p>
        </p:txBody>
      </p:sp>
      <p:sp>
        <p:nvSpPr>
          <p:cNvPr id="10" name="TextBox 9">
            <a:extLst>
              <a:ext uri="{FF2B5EF4-FFF2-40B4-BE49-F238E27FC236}">
                <a16:creationId xmlns:a16="http://schemas.microsoft.com/office/drawing/2014/main" id="{E264C1BE-5795-4779-80F1-1D697FF88055}"/>
              </a:ext>
            </a:extLst>
          </p:cNvPr>
          <p:cNvSpPr txBox="1"/>
          <p:nvPr/>
        </p:nvSpPr>
        <p:spPr>
          <a:xfrm>
            <a:off x="0" y="213416"/>
            <a:ext cx="1754660" cy="73866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u="sng" dirty="0" err="1" smtClean="0">
                <a:solidFill>
                  <a:srgbClr val="FF0000"/>
                </a:solidFill>
                <a:latin typeface="Times New Roman" panose="02020603050405020304" pitchFamily="18" charset="0"/>
                <a:cs typeface="Times New Roman" panose="02020603050405020304" pitchFamily="18" charset="0"/>
              </a:rPr>
              <a:t>Ví</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dụ</a:t>
            </a:r>
            <a:r>
              <a:rPr lang="vi-VN" sz="2800" u="sng" dirty="0" smtClean="0">
                <a:solidFill>
                  <a:srgbClr val="FF0000"/>
                </a:solidFill>
                <a:latin typeface="Times New Roman" panose="02020603050405020304" pitchFamily="18" charset="0"/>
                <a:cs typeface="Times New Roman" panose="02020603050405020304" pitchFamily="18" charset="0"/>
              </a:rPr>
              <a:t>:                        </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8547752-D7CC-439C-BB9D-99355E343038}"/>
              </a:ext>
            </a:extLst>
          </p:cNvPr>
          <p:cNvSpPr txBox="1"/>
          <p:nvPr/>
        </p:nvSpPr>
        <p:spPr>
          <a:xfrm>
            <a:off x="1215787" y="1374038"/>
            <a:ext cx="9048042" cy="830997"/>
          </a:xfrm>
          <a:prstGeom prst="rect">
            <a:avLst/>
          </a:prstGeom>
          <a:noFill/>
        </p:spPr>
        <p:txBody>
          <a:bodyPr wrap="square" rtlCol="0">
            <a:spAutoFit/>
          </a:bodyPr>
          <a:lstStyle/>
          <a:p>
            <a:pPr>
              <a:lnSpc>
                <a:spcPct val="150000"/>
              </a:lnSpc>
            </a:pPr>
            <a:r>
              <a:rPr lang="en-US" sz="3200" dirty="0" smtClean="0">
                <a:solidFill>
                  <a:prstClr val="black"/>
                </a:solidFill>
                <a:latin typeface="Times New Roman" panose="02020603050405020304" pitchFamily="18" charset="0"/>
              </a:rPr>
              <a:t>AgNO</a:t>
            </a:r>
            <a:r>
              <a:rPr lang="en-US" sz="3200" baseline="-25000" dirty="0" smtClean="0">
                <a:solidFill>
                  <a:prstClr val="black"/>
                </a:solidFill>
                <a:latin typeface="Times New Roman" panose="02020603050405020304" pitchFamily="18" charset="0"/>
              </a:rPr>
              <a:t>3</a:t>
            </a:r>
            <a:r>
              <a:rPr lang="vi-VN" sz="3200" dirty="0" smtClean="0">
                <a:solidFill>
                  <a:prstClr val="black"/>
                </a:solidFill>
                <a:latin typeface="Times New Roman" panose="02020603050405020304" pitchFamily="18" charset="0"/>
              </a:rPr>
              <a:t>   +  </a:t>
            </a:r>
            <a:r>
              <a:rPr lang="en-US" sz="3200" dirty="0" err="1" smtClean="0">
                <a:solidFill>
                  <a:prstClr val="black"/>
                </a:solidFill>
                <a:latin typeface="Times New Roman" panose="02020603050405020304" pitchFamily="18" charset="0"/>
              </a:rPr>
              <a:t>NaCl</a:t>
            </a:r>
            <a:r>
              <a:rPr lang="vi-VN" sz="3200" dirty="0" smtClean="0">
                <a:solidFill>
                  <a:prstClr val="black"/>
                </a:solidFill>
                <a:latin typeface="Times New Roman" panose="02020603050405020304" pitchFamily="18" charset="0"/>
              </a:rPr>
              <a:t>  </a:t>
            </a:r>
            <a:r>
              <a:rPr lang="vi-VN" sz="3200" b="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err="1" smtClean="0">
                <a:solidFill>
                  <a:prstClr val="black"/>
                </a:solidFill>
                <a:latin typeface="Times New Roman" panose="02020603050405020304" pitchFamily="18" charset="0"/>
                <a:sym typeface="Wingdings" panose="05000000000000000000" pitchFamily="2" charset="2"/>
              </a:rPr>
              <a:t>AgCl</a:t>
            </a:r>
            <a:r>
              <a:rPr lang="vi-VN" sz="3200" dirty="0" smtClean="0">
                <a:solidFill>
                  <a:prstClr val="black"/>
                </a:solidFill>
                <a:latin typeface="Times New Roman" panose="02020603050405020304" pitchFamily="18" charset="0"/>
                <a:sym typeface="Wingdings" panose="05000000000000000000" pitchFamily="2" charset="2"/>
              </a:rPr>
              <a:t>↓</a:t>
            </a:r>
            <a:r>
              <a:rPr lang="en-US" sz="3200" baseline="-25000" dirty="0" err="1" smtClean="0">
                <a:solidFill>
                  <a:prstClr val="black"/>
                </a:solidFill>
                <a:latin typeface="Times New Roman" panose="02020603050405020304" pitchFamily="18" charset="0"/>
                <a:sym typeface="Wingdings" panose="05000000000000000000" pitchFamily="2" charset="2"/>
              </a:rPr>
              <a:t>trắng</a:t>
            </a:r>
            <a:r>
              <a:rPr lang="en-US" sz="3200" baseline="-250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NaNO</a:t>
            </a:r>
            <a:r>
              <a:rPr lang="en-US" sz="3200" baseline="-25000" dirty="0" smtClean="0">
                <a:solidFill>
                  <a:prstClr val="black"/>
                </a:solidFill>
                <a:latin typeface="Times New Roman" panose="02020603050405020304" pitchFamily="18" charset="0"/>
                <a:sym typeface="Wingdings" panose="05000000000000000000" pitchFamily="2" charset="2"/>
              </a:rPr>
              <a:t>3</a:t>
            </a:r>
            <a:endParaRPr lang="vi-VN" sz="3200" dirty="0">
              <a:solidFill>
                <a:prstClr val="black"/>
              </a:solidFill>
              <a:latin typeface="Times New Roman" panose="02020603050405020304" pitchFamily="18" charset="0"/>
              <a:sym typeface="Wingdings" panose="05000000000000000000" pitchFamily="2" charset="2"/>
            </a:endParaRPr>
          </a:p>
        </p:txBody>
      </p:sp>
      <p:sp>
        <p:nvSpPr>
          <p:cNvPr id="12" name="TextBox 11">
            <a:extLst>
              <a:ext uri="{FF2B5EF4-FFF2-40B4-BE49-F238E27FC236}">
                <a16:creationId xmlns:a16="http://schemas.microsoft.com/office/drawing/2014/main" id="{98547752-D7CC-439C-BB9D-99355E343038}"/>
              </a:ext>
            </a:extLst>
          </p:cNvPr>
          <p:cNvSpPr txBox="1"/>
          <p:nvPr/>
        </p:nvSpPr>
        <p:spPr>
          <a:xfrm>
            <a:off x="1225511" y="937832"/>
            <a:ext cx="9048042" cy="830997"/>
          </a:xfrm>
          <a:prstGeom prst="rect">
            <a:avLst/>
          </a:prstGeom>
          <a:noFill/>
        </p:spPr>
        <p:txBody>
          <a:bodyPr wrap="square" rtlCol="0">
            <a:spAutoFit/>
          </a:bodyPr>
          <a:lstStyle/>
          <a:p>
            <a:pPr>
              <a:lnSpc>
                <a:spcPct val="150000"/>
              </a:lnSpc>
            </a:pPr>
            <a:r>
              <a:rPr lang="en-US" sz="3200" dirty="0" smtClean="0">
                <a:solidFill>
                  <a:prstClr val="black"/>
                </a:solidFill>
                <a:latin typeface="Times New Roman" panose="02020603050405020304" pitchFamily="18" charset="0"/>
              </a:rPr>
              <a:t>CuSO</a:t>
            </a:r>
            <a:r>
              <a:rPr lang="en-US" sz="3200" baseline="-25000" dirty="0" smtClean="0">
                <a:solidFill>
                  <a:prstClr val="black"/>
                </a:solidFill>
                <a:latin typeface="Times New Roman" panose="02020603050405020304" pitchFamily="18" charset="0"/>
              </a:rPr>
              <a:t>4</a:t>
            </a:r>
            <a:r>
              <a:rPr lang="vi-VN" sz="3200" dirty="0" smtClean="0">
                <a:solidFill>
                  <a:prstClr val="black"/>
                </a:solidFill>
                <a:latin typeface="Times New Roman" panose="02020603050405020304" pitchFamily="18" charset="0"/>
              </a:rPr>
              <a:t>   +  </a:t>
            </a:r>
            <a:r>
              <a:rPr lang="en-US" sz="3200" dirty="0" smtClean="0">
                <a:solidFill>
                  <a:prstClr val="black"/>
                </a:solidFill>
                <a:latin typeface="Times New Roman" panose="02020603050405020304" pitchFamily="18" charset="0"/>
              </a:rPr>
              <a:t>2NaOH</a:t>
            </a:r>
            <a:r>
              <a:rPr lang="vi-VN" sz="3200" dirty="0" smtClean="0">
                <a:solidFill>
                  <a:prstClr val="black"/>
                </a:solidFill>
                <a:latin typeface="Times New Roman" panose="02020603050405020304" pitchFamily="18" charset="0"/>
              </a:rPr>
              <a:t>  </a:t>
            </a:r>
            <a:r>
              <a:rPr lang="vi-VN" sz="3200" b="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Cu(OH)</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vi-VN" sz="3200" dirty="0" smtClean="0">
                <a:solidFill>
                  <a:prstClr val="black"/>
                </a:solidFill>
                <a:latin typeface="Times New Roman" panose="02020603050405020304" pitchFamily="18" charset="0"/>
                <a:sym typeface="Wingdings" panose="05000000000000000000" pitchFamily="2" charset="2"/>
              </a:rPr>
              <a:t>↓</a:t>
            </a:r>
            <a:r>
              <a:rPr lang="en-US" sz="3200" baseline="-25000" dirty="0" err="1" smtClean="0">
                <a:solidFill>
                  <a:prstClr val="black"/>
                </a:solidFill>
                <a:latin typeface="Times New Roman" panose="02020603050405020304" pitchFamily="18" charset="0"/>
                <a:sym typeface="Wingdings" panose="05000000000000000000" pitchFamily="2" charset="2"/>
              </a:rPr>
              <a:t>xanh</a:t>
            </a:r>
            <a:r>
              <a:rPr lang="en-US" sz="3200" baseline="-25000" dirty="0" smtClean="0">
                <a:solidFill>
                  <a:prstClr val="black"/>
                </a:solidFill>
                <a:latin typeface="Times New Roman" panose="02020603050405020304" pitchFamily="18" charset="0"/>
                <a:sym typeface="Wingdings" panose="05000000000000000000" pitchFamily="2" charset="2"/>
              </a:rPr>
              <a:t> lam</a:t>
            </a:r>
            <a:r>
              <a:rPr lang="vi-VN" sz="3200" baseline="-25000" dirty="0" smtClean="0">
                <a:solidFill>
                  <a:prstClr val="black"/>
                </a:solidFill>
                <a:latin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Na</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SO</a:t>
            </a:r>
            <a:r>
              <a:rPr lang="en-US" sz="3200" baseline="-25000" dirty="0" smtClean="0">
                <a:solidFill>
                  <a:prstClr val="black"/>
                </a:solidFill>
                <a:latin typeface="Times New Roman" panose="02020603050405020304" pitchFamily="18" charset="0"/>
                <a:sym typeface="Wingdings" panose="05000000000000000000" pitchFamily="2" charset="2"/>
              </a:rPr>
              <a:t>4</a:t>
            </a:r>
            <a:endParaRPr lang="vi-VN" sz="3200" dirty="0">
              <a:solidFill>
                <a:prstClr val="black"/>
              </a:solidFill>
              <a:latin typeface="Times New Roman" panose="02020603050405020304" pitchFamily="18" charset="0"/>
              <a:sym typeface="Wingdings" panose="05000000000000000000" pitchFamily="2" charset="2"/>
            </a:endParaRPr>
          </a:p>
        </p:txBody>
      </p:sp>
      <p:sp>
        <p:nvSpPr>
          <p:cNvPr id="13" name="TextBox 12">
            <a:extLst>
              <a:ext uri="{FF2B5EF4-FFF2-40B4-BE49-F238E27FC236}">
                <a16:creationId xmlns:a16="http://schemas.microsoft.com/office/drawing/2014/main" id="{98547752-D7CC-439C-BB9D-99355E343038}"/>
              </a:ext>
            </a:extLst>
          </p:cNvPr>
          <p:cNvSpPr txBox="1"/>
          <p:nvPr/>
        </p:nvSpPr>
        <p:spPr>
          <a:xfrm>
            <a:off x="1245355" y="459014"/>
            <a:ext cx="7824358" cy="742511"/>
          </a:xfrm>
          <a:prstGeom prst="rect">
            <a:avLst/>
          </a:prstGeom>
          <a:noFill/>
        </p:spPr>
        <p:txBody>
          <a:bodyPr wrap="square" rtlCol="0">
            <a:spAutoFit/>
          </a:bodyPr>
          <a:lstStyle/>
          <a:p>
            <a:pPr>
              <a:lnSpc>
                <a:spcPct val="150000"/>
              </a:lnSpc>
            </a:pPr>
            <a:r>
              <a:rPr lang="vi-VN" sz="3200" dirty="0">
                <a:latin typeface="+mj-lt"/>
              </a:rPr>
              <a:t>BaCl</a:t>
            </a:r>
            <a:r>
              <a:rPr lang="vi-VN" sz="3200" baseline="-25000" dirty="0">
                <a:latin typeface="+mj-lt"/>
              </a:rPr>
              <a:t>2</a:t>
            </a:r>
            <a:r>
              <a:rPr lang="vi-VN" sz="3200" dirty="0">
                <a:latin typeface="+mj-lt"/>
              </a:rPr>
              <a:t>     +  H</a:t>
            </a:r>
            <a:r>
              <a:rPr lang="vi-VN" sz="3200" baseline="-25000" dirty="0">
                <a:latin typeface="+mj-lt"/>
              </a:rPr>
              <a:t>2</a:t>
            </a:r>
            <a:r>
              <a:rPr lang="vi-VN" sz="3200" dirty="0">
                <a:latin typeface="+mj-lt"/>
              </a:rPr>
              <a:t>SO</a:t>
            </a:r>
            <a:r>
              <a:rPr lang="vi-VN" sz="3200" baseline="-25000" dirty="0">
                <a:latin typeface="+mj-lt"/>
              </a:rPr>
              <a:t>4</a:t>
            </a:r>
            <a:r>
              <a:rPr lang="vi-VN" sz="3200" dirty="0">
                <a:latin typeface="+mj-lt"/>
              </a:rPr>
              <a:t>   </a:t>
            </a:r>
            <a:r>
              <a:rPr lang="vi-VN" sz="3200" b="1"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latin typeface="+mj-lt"/>
                <a:sym typeface="Wingdings" panose="05000000000000000000" pitchFamily="2" charset="2"/>
              </a:rPr>
              <a:t>   </a:t>
            </a:r>
            <a:r>
              <a:rPr lang="vi-VN" sz="3200" dirty="0">
                <a:latin typeface="+mj-lt"/>
                <a:sym typeface="Wingdings" panose="05000000000000000000" pitchFamily="2" charset="2"/>
              </a:rPr>
              <a:t>BaSO</a:t>
            </a:r>
            <a:r>
              <a:rPr lang="vi-VN" sz="3200" baseline="-25000" dirty="0">
                <a:latin typeface="+mj-lt"/>
                <a:sym typeface="Wingdings" panose="05000000000000000000" pitchFamily="2" charset="2"/>
              </a:rPr>
              <a:t>4</a:t>
            </a:r>
            <a:r>
              <a:rPr lang="vi-VN" sz="3200" dirty="0">
                <a:latin typeface="+mj-lt"/>
                <a:sym typeface="Wingdings" panose="05000000000000000000" pitchFamily="2" charset="2"/>
              </a:rPr>
              <a:t>↓</a:t>
            </a:r>
            <a:r>
              <a:rPr lang="vi-VN" sz="3200" baseline="-25000" dirty="0">
                <a:latin typeface="+mj-lt"/>
                <a:sym typeface="Wingdings" panose="05000000000000000000" pitchFamily="2" charset="2"/>
              </a:rPr>
              <a:t>trắng   </a:t>
            </a:r>
            <a:r>
              <a:rPr lang="vi-VN" sz="3200" dirty="0">
                <a:latin typeface="+mj-lt"/>
                <a:sym typeface="Wingdings" panose="05000000000000000000" pitchFamily="2" charset="2"/>
              </a:rPr>
              <a:t>+   </a:t>
            </a:r>
            <a:r>
              <a:rPr lang="vi-VN" sz="3200" dirty="0" smtClean="0">
                <a:latin typeface="+mj-lt"/>
                <a:sym typeface="Wingdings" panose="05000000000000000000" pitchFamily="2" charset="2"/>
              </a:rPr>
              <a:t>2HCl</a:t>
            </a:r>
            <a:endParaRPr lang="vi-VN" sz="3200" dirty="0">
              <a:latin typeface="+mj-lt"/>
              <a:sym typeface="Wingdings" panose="05000000000000000000" pitchFamily="2" charset="2"/>
            </a:endParaRPr>
          </a:p>
        </p:txBody>
      </p:sp>
      <p:sp>
        <p:nvSpPr>
          <p:cNvPr id="14" name="TextBox 13">
            <a:extLst>
              <a:ext uri="{FF2B5EF4-FFF2-40B4-BE49-F238E27FC236}">
                <a16:creationId xmlns:a16="http://schemas.microsoft.com/office/drawing/2014/main" id="{E264C1BE-5795-4779-80F1-1D697FF88055}"/>
              </a:ext>
            </a:extLst>
          </p:cNvPr>
          <p:cNvSpPr txBox="1"/>
          <p:nvPr/>
        </p:nvSpPr>
        <p:spPr>
          <a:xfrm>
            <a:off x="0" y="1856411"/>
            <a:ext cx="2399734" cy="73866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u="sng" dirty="0" err="1" smtClean="0">
                <a:solidFill>
                  <a:srgbClr val="FF0000"/>
                </a:solidFill>
                <a:latin typeface="Times New Roman" panose="02020603050405020304" pitchFamily="18" charset="0"/>
                <a:cs typeface="Times New Roman" panose="02020603050405020304" pitchFamily="18" charset="0"/>
              </a:rPr>
              <a:t>Khái</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smtClean="0">
                <a:solidFill>
                  <a:srgbClr val="FF0000"/>
                </a:solidFill>
                <a:latin typeface="Times New Roman" panose="02020603050405020304" pitchFamily="18" charset="0"/>
                <a:cs typeface="Times New Roman" panose="02020603050405020304" pitchFamily="18" charset="0"/>
              </a:rPr>
              <a:t>niệm</a:t>
            </a:r>
            <a:r>
              <a:rPr lang="en-US" sz="2800" u="sng" dirty="0" smtClean="0">
                <a:solidFill>
                  <a:srgbClr val="FF0000"/>
                </a:solidFill>
                <a:latin typeface="Times New Roman" panose="02020603050405020304" pitchFamily="18" charset="0"/>
                <a:cs typeface="Times New Roman" panose="02020603050405020304" pitchFamily="18" charset="0"/>
              </a:rPr>
              <a:t>:</a:t>
            </a:r>
            <a:r>
              <a:rPr lang="vi-VN" sz="2800" u="sng" dirty="0" smtClean="0">
                <a:solidFill>
                  <a:srgbClr val="FF0000"/>
                </a:solidFill>
                <a:latin typeface="Times New Roman" panose="02020603050405020304" pitchFamily="18" charset="0"/>
                <a:cs typeface="Times New Roman" panose="02020603050405020304" pitchFamily="18" charset="0"/>
              </a:rPr>
              <a:t>                        </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264C1BE-5795-4779-80F1-1D697FF88055}"/>
              </a:ext>
            </a:extLst>
          </p:cNvPr>
          <p:cNvSpPr txBox="1"/>
          <p:nvPr/>
        </p:nvSpPr>
        <p:spPr>
          <a:xfrm>
            <a:off x="45488" y="3684561"/>
            <a:ext cx="2399734" cy="73866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u="sng" dirty="0" err="1" smtClean="0">
                <a:solidFill>
                  <a:srgbClr val="FF0000"/>
                </a:solidFill>
                <a:latin typeface="Times New Roman" panose="02020603050405020304" pitchFamily="18" charset="0"/>
                <a:cs typeface="Times New Roman" panose="02020603050405020304" pitchFamily="18" charset="0"/>
              </a:rPr>
              <a:t>Điều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smtClean="0">
                <a:solidFill>
                  <a:srgbClr val="FF0000"/>
                </a:solidFill>
                <a:latin typeface="Times New Roman" panose="02020603050405020304" pitchFamily="18" charset="0"/>
                <a:cs typeface="Times New Roman" panose="02020603050405020304" pitchFamily="18" charset="0"/>
              </a:rPr>
              <a:t>kiên</a:t>
            </a:r>
            <a:r>
              <a:rPr lang="en-US" sz="2800" u="sng" dirty="0" smtClean="0">
                <a:solidFill>
                  <a:srgbClr val="FF0000"/>
                </a:solidFill>
                <a:latin typeface="Times New Roman" panose="02020603050405020304" pitchFamily="18" charset="0"/>
                <a:cs typeface="Times New Roman" panose="02020603050405020304" pitchFamily="18" charset="0"/>
              </a:rPr>
              <a:t>:</a:t>
            </a:r>
            <a:r>
              <a:rPr lang="vi-VN" sz="2800" u="sng" dirty="0" smtClean="0">
                <a:solidFill>
                  <a:srgbClr val="FF0000"/>
                </a:solidFill>
                <a:latin typeface="Times New Roman" panose="02020603050405020304" pitchFamily="18" charset="0"/>
                <a:cs typeface="Times New Roman" panose="02020603050405020304" pitchFamily="18" charset="0"/>
              </a:rPr>
              <a:t>                        </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578221" y="4719107"/>
            <a:ext cx="1762021" cy="523220"/>
          </a:xfrm>
          <a:prstGeom prst="rect">
            <a:avLst/>
          </a:prstGeom>
          <a:noFill/>
        </p:spPr>
        <p:txBody>
          <a:bodyPr wrap="none" rtlCol="0">
            <a:spAutoFit/>
          </a:bodyPr>
          <a:lstStyle/>
          <a:p>
            <a:r>
              <a:rPr lang="en-US" sz="2800" dirty="0" err="1">
                <a:solidFill>
                  <a:prstClr val="black"/>
                </a:solidFill>
                <a:latin typeface="Times New Roman" panose="02020603050405020304" pitchFamily="18" charset="0"/>
                <a:cs typeface="Times New Roman" panose="02020603050405020304" pitchFamily="18" charset="0"/>
              </a:rPr>
              <a:t>hoặc</a:t>
            </a:r>
            <a:r>
              <a:rPr lang="en-US" sz="2800" dirty="0">
                <a:solidFill>
                  <a:prstClr val="black"/>
                </a:solidFill>
                <a:latin typeface="Times New Roman" panose="02020603050405020304" pitchFamily="18" charset="0"/>
                <a:cs typeface="Times New Roman" panose="02020603050405020304" pitchFamily="18" charset="0"/>
              </a:rPr>
              <a:t> n</a:t>
            </a:r>
            <a:r>
              <a:rPr lang="vi-VN" sz="2800" dirty="0">
                <a:solidFill>
                  <a:prstClr val="black"/>
                </a:solidFill>
                <a:latin typeface="Times New Roman" panose="02020603050405020304" pitchFamily="18" charset="0"/>
                <a:cs typeface="Times New Roman" panose="02020603050405020304" pitchFamily="18" charset="0"/>
              </a:rPr>
              <a:t>ướ</a:t>
            </a:r>
            <a:r>
              <a:rPr lang="en-US" sz="2800" dirty="0" smtClean="0">
                <a:solidFill>
                  <a:prstClr val="black"/>
                </a:solidFill>
                <a:latin typeface="Times New Roman" panose="02020603050405020304" pitchFamily="18" charset="0"/>
                <a:cs typeface="Times New Roman" panose="02020603050405020304" pitchFamily="18" charset="0"/>
              </a:rPr>
              <a:t>c.</a:t>
            </a:r>
            <a:endParaRPr lang="en-US" dirty="0"/>
          </a:p>
        </p:txBody>
      </p:sp>
      <p:sp>
        <p:nvSpPr>
          <p:cNvPr id="17" name="TextBox 16"/>
          <p:cNvSpPr txBox="1"/>
          <p:nvPr/>
        </p:nvSpPr>
        <p:spPr>
          <a:xfrm>
            <a:off x="4170963" y="5179729"/>
            <a:ext cx="7242688" cy="800219"/>
          </a:xfrm>
          <a:prstGeom prst="rect">
            <a:avLst/>
          </a:prstGeom>
          <a:noFill/>
        </p:spPr>
        <p:txBody>
          <a:bodyPr wrap="none" rtlCol="0">
            <a:spAutoFit/>
          </a:bodyPr>
          <a:lstStyle/>
          <a:p>
            <a:pPr lvl="0"/>
            <a:r>
              <a:rPr lang="vi-VN" sz="2800" dirty="0">
                <a:solidFill>
                  <a:prstClr val="black"/>
                </a:solidFill>
                <a:latin typeface="Times New Roman" panose="02020603050405020304" pitchFamily="18" charset="0"/>
              </a:rPr>
              <a:t>cũng thuộc loại phản ứng trao đổi và luôn xảy ra.</a:t>
            </a:r>
            <a:endParaRPr lang="en-US" sz="2800" dirty="0">
              <a:solidFill>
                <a:prstClr val="black"/>
              </a:solidFill>
              <a:latin typeface="Calibri Light" panose="020F0302020204030204"/>
            </a:endParaRPr>
          </a:p>
          <a:p>
            <a:endParaRPr lang="en-US" dirty="0"/>
          </a:p>
        </p:txBody>
      </p:sp>
      <p:sp>
        <p:nvSpPr>
          <p:cNvPr id="19" name="TextBox 18"/>
          <p:cNvSpPr txBox="1"/>
          <p:nvPr/>
        </p:nvSpPr>
        <p:spPr>
          <a:xfrm>
            <a:off x="338215" y="2131890"/>
            <a:ext cx="11698289" cy="1815882"/>
          </a:xfrm>
          <a:prstGeom prst="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u="sng" dirty="0">
                <a:latin typeface="Times New Roman" panose="02020603050405020304" pitchFamily="18" charset="0"/>
                <a:cs typeface="Times New Roman" panose="02020603050405020304" pitchFamily="18" charset="0"/>
              </a:rPr>
              <a:t>HOẠT ĐỘNG </a:t>
            </a:r>
            <a:r>
              <a:rPr lang="en-US" sz="2800" b="1" u="sng" dirty="0" smtClean="0">
                <a:latin typeface="Times New Roman" panose="02020603050405020304" pitchFamily="18" charset="0"/>
                <a:cs typeface="Times New Roman" panose="02020603050405020304" pitchFamily="18" charset="0"/>
              </a:rPr>
              <a:t>2</a:t>
            </a:r>
            <a:r>
              <a:rPr lang="en-US" sz="2800" b="1" u="sng" dirty="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nháp</a:t>
            </a:r>
            <a:r>
              <a:rPr lang="en-US" sz="2800" dirty="0" smtClean="0">
                <a:latin typeface="Times New Roman" panose="02020603050405020304" pitchFamily="18" charset="0"/>
                <a:cs typeface="Times New Roman" panose="02020603050405020304" pitchFamily="18" charset="0"/>
              </a:rPr>
              <a:t>):</a:t>
            </a:r>
          </a:p>
          <a:p>
            <a:pPr marL="457200" indent="-457200">
              <a:buAutoNum type="arabicPeriod"/>
            </a:pP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PTHH </a:t>
            </a:r>
            <a:r>
              <a:rPr lang="en-US" sz="2800" dirty="0" err="1" smtClean="0">
                <a:latin typeface="Times New Roman" panose="02020603050405020304" pitchFamily="18" charset="0"/>
                <a:cs typeface="Times New Roman" panose="02020603050405020304" pitchFamily="18" charset="0"/>
              </a:rPr>
              <a:t>xảy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1, 2, </a:t>
            </a:r>
            <a:r>
              <a:rPr lang="en-US" sz="2800" dirty="0">
                <a:latin typeface="Times New Roman" panose="02020603050405020304" pitchFamily="18" charset="0"/>
                <a:cs typeface="Times New Roman" panose="02020603050405020304" pitchFamily="18" charset="0"/>
              </a:rPr>
              <a:t>3 ở </a:t>
            </a:r>
            <a:r>
              <a:rPr lang="en-US" sz="2800" dirty="0" err="1" smtClean="0">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p>
          <a:p>
            <a:pPr marL="457200" indent="-457200">
              <a:buAutoNum type="arabicPeriod"/>
            </a:pP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TCHH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ở PTHH 1, 2, </a:t>
            </a:r>
            <a:r>
              <a:rPr lang="en-US" sz="2800" dirty="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51563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barn(inVertical)">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barn(inVertical)">
                                      <p:cBhvr>
                                        <p:cTn id="16" dur="500"/>
                                        <p:tgtEl>
                                          <p:spTgt spid="11">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barn(inVertical)">
                                      <p:cBhvr>
                                        <p:cTn id="19" dur="500"/>
                                        <p:tgtEl>
                                          <p:spTgt spid="12">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19"/>
                                        </p:tgtEl>
                                      </p:cBhvr>
                                    </p:animEffect>
                                    <p:set>
                                      <p:cBhvr>
                                        <p:cTn id="31" dur="1" fill="hold">
                                          <p:stCondLst>
                                            <p:cond delay="19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arn(inVertic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4" grpId="0"/>
      <p:bldP spid="15" grpId="0"/>
      <p:bldP spid="16" grpId="0"/>
      <p:bldP spid="17" grpId="0"/>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6016-AD5E-4A09-B954-8D09E560C9E3}"/>
              </a:ext>
            </a:extLst>
          </p:cNvPr>
          <p:cNvSpPr>
            <a:spLocks noGrp="1"/>
          </p:cNvSpPr>
          <p:nvPr>
            <p:ph type="title"/>
          </p:nvPr>
        </p:nvSpPr>
        <p:spPr>
          <a:xfrm>
            <a:off x="507124" y="140465"/>
            <a:ext cx="10515600" cy="666359"/>
          </a:xfrm>
        </p:spPr>
        <p:txBody>
          <a:bodyPr>
            <a:normAutofit/>
          </a:bodyPr>
          <a:lstStyle/>
          <a:p>
            <a:r>
              <a:rPr lang="en-US" sz="3600" dirty="0" smtClean="0">
                <a:solidFill>
                  <a:srgbClr val="FF0000"/>
                </a:solidFill>
              </a:rPr>
              <a:t>2. </a:t>
            </a:r>
            <a:r>
              <a:rPr lang="vi-VN" sz="3600" dirty="0" smtClean="0">
                <a:solidFill>
                  <a:srgbClr val="FF0000"/>
                </a:solidFill>
              </a:rPr>
              <a:t>Muối </a:t>
            </a:r>
            <a:r>
              <a:rPr lang="vi-VN" sz="3600" dirty="0">
                <a:solidFill>
                  <a:srgbClr val="FF0000"/>
                </a:solidFill>
              </a:rPr>
              <a:t>tan-muối không tan :</a:t>
            </a:r>
            <a:endParaRPr lang="en-US" sz="3600" dirty="0">
              <a:solidFill>
                <a:srgbClr val="FF0000"/>
              </a:solidFill>
            </a:endParaRPr>
          </a:p>
        </p:txBody>
      </p:sp>
      <p:pic>
        <p:nvPicPr>
          <p:cNvPr id="5" name="Picture 4">
            <a:extLst>
              <a:ext uri="{FF2B5EF4-FFF2-40B4-BE49-F238E27FC236}">
                <a16:creationId xmlns:a16="http://schemas.microsoft.com/office/drawing/2014/main" id="{C25115B7-58DC-4089-9448-374ED7FE1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54" y="806825"/>
            <a:ext cx="11682249" cy="5737290"/>
          </a:xfrm>
          <a:prstGeom prst="rect">
            <a:avLst/>
          </a:prstGeom>
        </p:spPr>
      </p:pic>
    </p:spTree>
    <p:extLst>
      <p:ext uri="{BB962C8B-B14F-4D97-AF65-F5344CB8AC3E}">
        <p14:creationId xmlns:p14="http://schemas.microsoft.com/office/powerpoint/2010/main" val="3157447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9convert.com - BaCl2 tác dụng với H2SO4">
            <a:hlinkClick r:id="" action="ppaction://media"/>
            <a:extLst>
              <a:ext uri="{FF2B5EF4-FFF2-40B4-BE49-F238E27FC236}">
                <a16:creationId xmlns:a16="http://schemas.microsoft.com/office/drawing/2014/main" id="{46DEBC6D-A6C3-462B-9B4B-97EC9E006DA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70200" y="1758950"/>
            <a:ext cx="5922963" cy="4441825"/>
          </a:xfrm>
        </p:spPr>
      </p:pic>
      <p:sp>
        <p:nvSpPr>
          <p:cNvPr id="3" name="TextBox 2"/>
          <p:cNvSpPr txBox="1"/>
          <p:nvPr/>
        </p:nvSpPr>
        <p:spPr>
          <a:xfrm>
            <a:off x="510993" y="282390"/>
            <a:ext cx="11281037" cy="1200329"/>
          </a:xfrm>
          <a:prstGeom prst="rect">
            <a:avLst/>
          </a:prstGeom>
          <a:noFill/>
        </p:spPr>
        <p:txBody>
          <a:bodyPr wrap="none" rtlCol="0">
            <a:spAutoFit/>
          </a:bodyPr>
          <a:lstStyle/>
          <a:p>
            <a:pPr marL="457200" indent="-457200">
              <a:buAutoNum type="arabicPeriod"/>
            </a:pPr>
            <a:r>
              <a:rPr lang="en-US" sz="2400" b="1" dirty="0" smtClean="0">
                <a:solidFill>
                  <a:srgbClr val="FF0000"/>
                </a:solidFill>
                <a:latin typeface="Times New Roman" panose="02020603050405020304" pitchFamily="18" charset="0"/>
                <a:cs typeface="Times New Roman" panose="02020603050405020304" pitchFamily="18" charset="0"/>
              </a:rPr>
              <a:t>MUỐI </a:t>
            </a:r>
            <a:r>
              <a:rPr lang="en-US" sz="2400" b="1" dirty="0">
                <a:solidFill>
                  <a:srgbClr val="FF0000"/>
                </a:solidFill>
                <a:latin typeface="Times New Roman" panose="02020603050405020304" pitchFamily="18" charset="0"/>
                <a:cs typeface="Times New Roman" panose="02020603050405020304" pitchFamily="18" charset="0"/>
              </a:rPr>
              <a:t>CÓ TÁC DỤNG VỚI ACID </a:t>
            </a:r>
            <a:r>
              <a:rPr lang="en-US" sz="2400" b="1" dirty="0" smtClean="0">
                <a:solidFill>
                  <a:srgbClr val="FF0000"/>
                </a:solidFill>
                <a:latin typeface="Times New Roman" panose="02020603050405020304" pitchFamily="18" charset="0"/>
                <a:cs typeface="Times New Roman" panose="02020603050405020304" pitchFamily="18" charset="0"/>
              </a:rPr>
              <a:t>KHÔNG? </a:t>
            </a:r>
            <a:r>
              <a:rPr lang="en-US" sz="2400" b="1" dirty="0">
                <a:solidFill>
                  <a:srgbClr val="FF0000"/>
                </a:solidFill>
                <a:latin typeface="Times New Roman" panose="02020603050405020304" pitchFamily="18" charset="0"/>
                <a:cs typeface="Times New Roman" panose="02020603050405020304" pitchFamily="18" charset="0"/>
              </a:rPr>
              <a:t>PTHH </a:t>
            </a:r>
            <a:r>
              <a:rPr lang="en-US" sz="2400" b="1" dirty="0" smtClean="0">
                <a:solidFill>
                  <a:srgbClr val="FF0000"/>
                </a:solidFill>
                <a:latin typeface="Times New Roman" panose="02020603050405020304" pitchFamily="18" charset="0"/>
                <a:cs typeface="Times New Roman" panose="02020603050405020304" pitchFamily="18" charset="0"/>
              </a:rPr>
              <a:t>XẢY RA NH</a:t>
            </a:r>
            <a:r>
              <a:rPr lang="vi-VN" sz="2400" b="1" dirty="0" smtClean="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 THẾ </a:t>
            </a:r>
            <a:r>
              <a:rPr lang="en-US" sz="2400" b="1" dirty="0" smtClean="0">
                <a:solidFill>
                  <a:srgbClr val="FF0000"/>
                </a:solidFill>
                <a:latin typeface="Times New Roman" panose="02020603050405020304" pitchFamily="18" charset="0"/>
                <a:cs typeface="Times New Roman" panose="02020603050405020304" pitchFamily="18" charset="0"/>
              </a:rPr>
              <a:t>NÀO?</a:t>
            </a:r>
          </a:p>
          <a:p>
            <a:pPr algn="ctr"/>
            <a:endParaRPr lang="en-US" sz="2400" b="1" dirty="0">
              <a:solidFill>
                <a:srgbClr val="FF0000"/>
              </a:solidFill>
              <a:latin typeface="Times New Roman" panose="02020603050405020304" pitchFamily="18" charset="0"/>
              <a:cs typeface="Times New Roman" panose="02020603050405020304" pitchFamily="18" charset="0"/>
            </a:endParaRPr>
          </a:p>
          <a:p>
            <a:pPr marL="457200" indent="-457200" algn="ctr">
              <a:buAutoNum type="arabicPeriod"/>
            </a:pP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18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6ADBDA-F1F7-479F-8E6F-46A611B9D65E}"/>
              </a:ext>
            </a:extLst>
          </p:cNvPr>
          <p:cNvSpPr txBox="1"/>
          <p:nvPr/>
        </p:nvSpPr>
        <p:spPr>
          <a:xfrm>
            <a:off x="1253358" y="1156346"/>
            <a:ext cx="9573610" cy="584775"/>
          </a:xfrm>
          <a:prstGeom prst="rect">
            <a:avLst/>
          </a:prstGeom>
          <a:noFill/>
        </p:spPr>
        <p:txBody>
          <a:bodyPr wrap="square" rtlCol="0">
            <a:spAutoFit/>
          </a:bodyPr>
          <a:lstStyle/>
          <a:p>
            <a:r>
              <a:rPr lang="vi-VN" sz="3200" b="1" dirty="0">
                <a:solidFill>
                  <a:srgbClr val="FF0000"/>
                </a:solidFill>
                <a:latin typeface="Times  New Roman"/>
              </a:rPr>
              <a:t>1.  Muối  +   acid  </a:t>
            </a:r>
            <a:r>
              <a:rPr lang="vi-VN" sz="3200" b="1" dirty="0">
                <a:solidFill>
                  <a:srgbClr val="FF0000"/>
                </a:solidFill>
                <a:latin typeface="Times  New Roman"/>
                <a:sym typeface="Wingdings" panose="05000000000000000000" pitchFamily="2" charset="2"/>
              </a:rPr>
              <a:t>  Muối </a:t>
            </a:r>
            <a:r>
              <a:rPr lang="vi-VN" sz="2400" b="1" dirty="0">
                <a:solidFill>
                  <a:srgbClr val="FF0000"/>
                </a:solidFill>
                <a:latin typeface="Times  New Roman"/>
                <a:sym typeface="Wingdings" panose="05000000000000000000" pitchFamily="2" charset="2"/>
              </a:rPr>
              <a:t>mới</a:t>
            </a:r>
            <a:r>
              <a:rPr lang="vi-VN" sz="3200" b="1" baseline="-25000" dirty="0">
                <a:solidFill>
                  <a:srgbClr val="FF0000"/>
                </a:solidFill>
                <a:latin typeface="Times  New Roman"/>
                <a:sym typeface="Wingdings" panose="05000000000000000000" pitchFamily="2" charset="2"/>
              </a:rPr>
              <a:t>  </a:t>
            </a:r>
            <a:r>
              <a:rPr lang="vi-VN" sz="3200" b="1" dirty="0">
                <a:solidFill>
                  <a:srgbClr val="FF0000"/>
                </a:solidFill>
                <a:latin typeface="Times  New Roman"/>
                <a:sym typeface="Wingdings" panose="05000000000000000000" pitchFamily="2" charset="2"/>
              </a:rPr>
              <a:t>+ </a:t>
            </a:r>
            <a:r>
              <a:rPr lang="vi-VN" sz="3200" b="1" dirty="0">
                <a:solidFill>
                  <a:srgbClr val="FF0000"/>
                </a:solidFill>
                <a:latin typeface="Times  New Roman"/>
              </a:rPr>
              <a:t>acid</a:t>
            </a:r>
            <a:r>
              <a:rPr lang="vi-VN" sz="3200" b="1" dirty="0" smtClean="0">
                <a:solidFill>
                  <a:srgbClr val="FF0000"/>
                </a:solidFill>
                <a:latin typeface="Times  New Roman"/>
                <a:sym typeface="Wingdings" panose="05000000000000000000" pitchFamily="2" charset="2"/>
              </a:rPr>
              <a:t> </a:t>
            </a:r>
            <a:r>
              <a:rPr lang="vi-VN" sz="2400" b="1" dirty="0">
                <a:solidFill>
                  <a:srgbClr val="FF0000"/>
                </a:solidFill>
                <a:latin typeface="Times  New Roman"/>
                <a:sym typeface="Wingdings" panose="05000000000000000000" pitchFamily="2" charset="2"/>
              </a:rPr>
              <a:t>mới</a:t>
            </a:r>
            <a:endParaRPr lang="en-US" sz="2400" b="1" dirty="0">
              <a:solidFill>
                <a:srgbClr val="FF0000"/>
              </a:solidFill>
              <a:latin typeface="Times  New Roman"/>
            </a:endParaRPr>
          </a:p>
        </p:txBody>
      </p:sp>
      <p:sp>
        <p:nvSpPr>
          <p:cNvPr id="5" name="TextBox 4">
            <a:extLst>
              <a:ext uri="{FF2B5EF4-FFF2-40B4-BE49-F238E27FC236}">
                <a16:creationId xmlns:a16="http://schemas.microsoft.com/office/drawing/2014/main" id="{E264C1BE-5795-4779-80F1-1D697FF88055}"/>
              </a:ext>
            </a:extLst>
          </p:cNvPr>
          <p:cNvSpPr txBox="1"/>
          <p:nvPr/>
        </p:nvSpPr>
        <p:spPr>
          <a:xfrm>
            <a:off x="540304" y="4117461"/>
            <a:ext cx="2643621" cy="83099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vi-VN" sz="3200" u="sng" dirty="0">
                <a:solidFill>
                  <a:srgbClr val="FF0000"/>
                </a:solidFill>
                <a:latin typeface="+mj-lt"/>
              </a:rPr>
              <a:t>Điều kiện</a:t>
            </a:r>
            <a:r>
              <a:rPr lang="vi-VN" sz="3200" u="sng" dirty="0" smtClean="0">
                <a:solidFill>
                  <a:srgbClr val="FF0000"/>
                </a:solidFill>
                <a:latin typeface="+mj-lt"/>
              </a:rPr>
              <a:t>:                        </a:t>
            </a:r>
            <a:endParaRPr lang="en-US" sz="3200" u="sng" dirty="0">
              <a:solidFill>
                <a:srgbClr val="FF0000"/>
              </a:solidFill>
              <a:latin typeface="+mj-lt"/>
            </a:endParaRPr>
          </a:p>
        </p:txBody>
      </p:sp>
      <p:sp>
        <p:nvSpPr>
          <p:cNvPr id="6" name="TextBox 5">
            <a:extLst>
              <a:ext uri="{FF2B5EF4-FFF2-40B4-BE49-F238E27FC236}">
                <a16:creationId xmlns:a16="http://schemas.microsoft.com/office/drawing/2014/main" id="{98547752-D7CC-439C-BB9D-99355E343038}"/>
              </a:ext>
            </a:extLst>
          </p:cNvPr>
          <p:cNvSpPr txBox="1"/>
          <p:nvPr/>
        </p:nvSpPr>
        <p:spPr>
          <a:xfrm>
            <a:off x="1225512" y="2273155"/>
            <a:ext cx="7824358" cy="742511"/>
          </a:xfrm>
          <a:prstGeom prst="rect">
            <a:avLst/>
          </a:prstGeom>
          <a:noFill/>
        </p:spPr>
        <p:txBody>
          <a:bodyPr wrap="square" rtlCol="0">
            <a:spAutoFit/>
          </a:bodyPr>
          <a:lstStyle/>
          <a:p>
            <a:pPr>
              <a:lnSpc>
                <a:spcPct val="150000"/>
              </a:lnSpc>
            </a:pPr>
            <a:r>
              <a:rPr lang="vi-VN" sz="3200" dirty="0">
                <a:latin typeface="+mj-lt"/>
              </a:rPr>
              <a:t>BaCl</a:t>
            </a:r>
            <a:r>
              <a:rPr lang="vi-VN" sz="3200" baseline="-25000" dirty="0">
                <a:latin typeface="+mj-lt"/>
              </a:rPr>
              <a:t>2</a:t>
            </a:r>
            <a:r>
              <a:rPr lang="vi-VN" sz="3200" dirty="0">
                <a:latin typeface="+mj-lt"/>
              </a:rPr>
              <a:t>     +  H</a:t>
            </a:r>
            <a:r>
              <a:rPr lang="vi-VN" sz="3200" baseline="-25000" dirty="0">
                <a:latin typeface="+mj-lt"/>
              </a:rPr>
              <a:t>2</a:t>
            </a:r>
            <a:r>
              <a:rPr lang="vi-VN" sz="3200" dirty="0">
                <a:latin typeface="+mj-lt"/>
              </a:rPr>
              <a:t>SO</a:t>
            </a:r>
            <a:r>
              <a:rPr lang="vi-VN" sz="3200" baseline="-25000" dirty="0">
                <a:latin typeface="+mj-lt"/>
              </a:rPr>
              <a:t>4</a:t>
            </a:r>
            <a:r>
              <a:rPr lang="vi-VN" sz="3200" dirty="0">
                <a:latin typeface="+mj-lt"/>
              </a:rPr>
              <a:t>   </a:t>
            </a:r>
            <a:r>
              <a:rPr lang="vi-VN" sz="3200" b="1"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latin typeface="+mj-lt"/>
                <a:sym typeface="Wingdings" panose="05000000000000000000" pitchFamily="2" charset="2"/>
              </a:rPr>
              <a:t>   </a:t>
            </a:r>
            <a:r>
              <a:rPr lang="vi-VN" sz="3200" dirty="0">
                <a:latin typeface="+mj-lt"/>
                <a:sym typeface="Wingdings" panose="05000000000000000000" pitchFamily="2" charset="2"/>
              </a:rPr>
              <a:t>BaSO</a:t>
            </a:r>
            <a:r>
              <a:rPr lang="vi-VN" sz="3200" baseline="-25000" dirty="0">
                <a:latin typeface="+mj-lt"/>
                <a:sym typeface="Wingdings" panose="05000000000000000000" pitchFamily="2" charset="2"/>
              </a:rPr>
              <a:t>4</a:t>
            </a:r>
            <a:r>
              <a:rPr lang="vi-VN" sz="3200" dirty="0">
                <a:latin typeface="+mj-lt"/>
                <a:sym typeface="Wingdings" panose="05000000000000000000" pitchFamily="2" charset="2"/>
              </a:rPr>
              <a:t>↓</a:t>
            </a:r>
            <a:r>
              <a:rPr lang="vi-VN" sz="3200" baseline="-25000" dirty="0">
                <a:latin typeface="+mj-lt"/>
                <a:sym typeface="Wingdings" panose="05000000000000000000" pitchFamily="2" charset="2"/>
              </a:rPr>
              <a:t>trắng   </a:t>
            </a:r>
            <a:r>
              <a:rPr lang="vi-VN" sz="3200" dirty="0">
                <a:latin typeface="+mj-lt"/>
                <a:sym typeface="Wingdings" panose="05000000000000000000" pitchFamily="2" charset="2"/>
              </a:rPr>
              <a:t>+   </a:t>
            </a:r>
            <a:r>
              <a:rPr lang="vi-VN" sz="3200" dirty="0" smtClean="0">
                <a:latin typeface="+mj-lt"/>
                <a:sym typeface="Wingdings" panose="05000000000000000000" pitchFamily="2" charset="2"/>
              </a:rPr>
              <a:t>2HCl</a:t>
            </a:r>
            <a:endParaRPr lang="vi-VN" sz="3200" dirty="0">
              <a:latin typeface="+mj-lt"/>
              <a:sym typeface="Wingdings" panose="05000000000000000000" pitchFamily="2" charset="2"/>
            </a:endParaRPr>
          </a:p>
        </p:txBody>
      </p:sp>
      <p:sp>
        <p:nvSpPr>
          <p:cNvPr id="7" name="TextBox 6"/>
          <p:cNvSpPr txBox="1"/>
          <p:nvPr/>
        </p:nvSpPr>
        <p:spPr>
          <a:xfrm>
            <a:off x="1253358" y="3082655"/>
            <a:ext cx="3517310" cy="584775"/>
          </a:xfrm>
          <a:prstGeom prst="rect">
            <a:avLst/>
          </a:prstGeom>
          <a:noFill/>
        </p:spPr>
        <p:txBody>
          <a:bodyPr wrap="none" rtlCol="0">
            <a:spAutoFit/>
          </a:bodyPr>
          <a:lstStyle/>
          <a:p>
            <a:r>
              <a:rPr lang="vi-VN" sz="3200" dirty="0">
                <a:solidFill>
                  <a:prstClr val="black"/>
                </a:solidFill>
                <a:latin typeface="Times New Roman" panose="02020603050405020304" pitchFamily="18" charset="0"/>
                <a:sym typeface="Wingdings" panose="05000000000000000000" pitchFamily="2" charset="2"/>
              </a:rPr>
              <a:t>Na</a:t>
            </a:r>
            <a:r>
              <a:rPr lang="vi-VN" sz="3200" baseline="-25000" dirty="0">
                <a:solidFill>
                  <a:prstClr val="black"/>
                </a:solidFill>
                <a:latin typeface="Times New Roman" panose="02020603050405020304" pitchFamily="18" charset="0"/>
                <a:sym typeface="Wingdings" panose="05000000000000000000" pitchFamily="2" charset="2"/>
              </a:rPr>
              <a:t>2</a:t>
            </a:r>
            <a:r>
              <a:rPr lang="vi-VN" sz="3200" dirty="0">
                <a:solidFill>
                  <a:prstClr val="black"/>
                </a:solidFill>
                <a:latin typeface="Times New Roman" panose="02020603050405020304" pitchFamily="18" charset="0"/>
                <a:sym typeface="Wingdings" panose="05000000000000000000" pitchFamily="2" charset="2"/>
              </a:rPr>
              <a:t>CO</a:t>
            </a:r>
            <a:r>
              <a:rPr lang="vi-VN" sz="3200" baseline="-25000" dirty="0">
                <a:solidFill>
                  <a:prstClr val="black"/>
                </a:solidFill>
                <a:latin typeface="Times New Roman" panose="02020603050405020304" pitchFamily="18" charset="0"/>
                <a:sym typeface="Wingdings" panose="05000000000000000000" pitchFamily="2" charset="2"/>
              </a:rPr>
              <a:t>3 </a:t>
            </a:r>
            <a:r>
              <a:rPr lang="vi-VN" sz="3200" dirty="0">
                <a:solidFill>
                  <a:prstClr val="black"/>
                </a:solidFill>
                <a:latin typeface="Times New Roman" panose="02020603050405020304" pitchFamily="18" charset="0"/>
                <a:sym typeface="Wingdings" panose="05000000000000000000" pitchFamily="2" charset="2"/>
              </a:rPr>
              <a:t> +    </a:t>
            </a:r>
            <a:r>
              <a:rPr lang="vi-VN" sz="3200" dirty="0" smtClean="0">
                <a:solidFill>
                  <a:prstClr val="black"/>
                </a:solidFill>
                <a:latin typeface="Times New Roman" panose="02020603050405020304" pitchFamily="18" charset="0"/>
                <a:sym typeface="Wingdings" panose="05000000000000000000" pitchFamily="2" charset="2"/>
              </a:rPr>
              <a:t>HCl </a:t>
            </a:r>
            <a:r>
              <a:rPr lang="vi-VN" sz="32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8" name="TextBox 7"/>
          <p:cNvSpPr txBox="1"/>
          <p:nvPr/>
        </p:nvSpPr>
        <p:spPr>
          <a:xfrm>
            <a:off x="4975852" y="2915365"/>
            <a:ext cx="4180953" cy="830997"/>
          </a:xfrm>
          <a:prstGeom prst="rect">
            <a:avLst/>
          </a:prstGeom>
          <a:noFill/>
        </p:spPr>
        <p:txBody>
          <a:bodyPr wrap="none" rtlCol="0">
            <a:spAutoFit/>
          </a:bodyPr>
          <a:lstStyle/>
          <a:p>
            <a:pPr lvl="0">
              <a:lnSpc>
                <a:spcPct val="150000"/>
              </a:lnSpc>
            </a:pPr>
            <a:r>
              <a:rPr lang="vi-VN" sz="3200" dirty="0" smtClean="0">
                <a:solidFill>
                  <a:prstClr val="black"/>
                </a:solidFill>
                <a:latin typeface="Times New Roman" panose="02020603050405020304" pitchFamily="18" charset="0"/>
                <a:sym typeface="Wingdings" panose="05000000000000000000" pitchFamily="2" charset="2"/>
              </a:rPr>
              <a:t>NaCl   </a:t>
            </a:r>
            <a:r>
              <a:rPr lang="vi-VN" sz="3200" dirty="0">
                <a:solidFill>
                  <a:prstClr val="black"/>
                </a:solidFill>
                <a:latin typeface="Times New Roman" panose="02020603050405020304" pitchFamily="18" charset="0"/>
                <a:sym typeface="Wingdings" panose="05000000000000000000" pitchFamily="2" charset="2"/>
              </a:rPr>
              <a:t>+  H</a:t>
            </a:r>
            <a:r>
              <a:rPr lang="vi-VN" sz="3200" baseline="-25000" dirty="0">
                <a:solidFill>
                  <a:prstClr val="black"/>
                </a:solidFill>
                <a:latin typeface="Times New Roman" panose="02020603050405020304" pitchFamily="18" charset="0"/>
                <a:sym typeface="Wingdings" panose="05000000000000000000" pitchFamily="2" charset="2"/>
              </a:rPr>
              <a:t>2</a:t>
            </a:r>
            <a:r>
              <a:rPr lang="vi-VN" sz="3200" dirty="0">
                <a:solidFill>
                  <a:prstClr val="black"/>
                </a:solidFill>
                <a:latin typeface="Times New Roman" panose="02020603050405020304" pitchFamily="18" charset="0"/>
                <a:sym typeface="Wingdings" panose="05000000000000000000" pitchFamily="2" charset="2"/>
              </a:rPr>
              <a:t>O  +  CO</a:t>
            </a:r>
            <a:r>
              <a:rPr lang="vi-VN" sz="3200" baseline="-25000" dirty="0">
                <a:solidFill>
                  <a:prstClr val="black"/>
                </a:solidFill>
                <a:latin typeface="Times New Roman" panose="02020603050405020304" pitchFamily="18" charset="0"/>
                <a:sym typeface="Wingdings" panose="05000000000000000000" pitchFamily="2" charset="2"/>
              </a:rPr>
              <a:t>2</a:t>
            </a:r>
            <a:r>
              <a:rPr lang="vi-VN" sz="3200" dirty="0" smtClean="0">
                <a:solidFill>
                  <a:prstClr val="black"/>
                </a:solidFill>
                <a:latin typeface="Times New Roman" panose="02020603050405020304" pitchFamily="18" charset="0"/>
                <a:sym typeface="Wingdings" panose="05000000000000000000" pitchFamily="2" charset="2"/>
              </a:rPr>
              <a:t>↑</a:t>
            </a:r>
            <a:endParaRPr lang="en-US" dirty="0"/>
          </a:p>
        </p:txBody>
      </p:sp>
      <p:sp>
        <p:nvSpPr>
          <p:cNvPr id="9" name="TextBox 8"/>
          <p:cNvSpPr txBox="1"/>
          <p:nvPr/>
        </p:nvSpPr>
        <p:spPr>
          <a:xfrm>
            <a:off x="186712" y="4649831"/>
            <a:ext cx="11948720" cy="784830"/>
          </a:xfrm>
          <a:prstGeom prst="rect">
            <a:avLst/>
          </a:prstGeom>
          <a:noFill/>
        </p:spPr>
        <p:txBody>
          <a:bodyPr wrap="none" rtlCol="0">
            <a:spAutoFit/>
          </a:bodyPr>
          <a:lstStyle/>
          <a:p>
            <a:pPr lvl="0">
              <a:lnSpc>
                <a:spcPct val="150000"/>
              </a:lnSpc>
            </a:pPr>
            <a:r>
              <a:rPr lang="vi-VN" sz="3000" dirty="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M</a:t>
            </a:r>
            <a:r>
              <a:rPr lang="vi-VN" sz="3000" dirty="0" smtClean="0">
                <a:solidFill>
                  <a:prstClr val="black"/>
                </a:solidFill>
                <a:latin typeface="Times New Roman" panose="02020603050405020304" pitchFamily="18" charset="0"/>
                <a:cs typeface="Times New Roman" panose="02020603050405020304" pitchFamily="18" charset="0"/>
              </a:rPr>
              <a:t>uối </a:t>
            </a:r>
            <a:r>
              <a:rPr lang="vi-VN" sz="3000" dirty="0">
                <a:solidFill>
                  <a:prstClr val="black"/>
                </a:solidFill>
                <a:latin typeface="Times New Roman" panose="02020603050405020304" pitchFamily="18" charset="0"/>
                <a:cs typeface="Times New Roman" panose="02020603050405020304" pitchFamily="18" charset="0"/>
              </a:rPr>
              <a:t>mới không tan trong acid </a:t>
            </a:r>
            <a:r>
              <a:rPr lang="vi-VN" sz="3000" dirty="0" smtClean="0">
                <a:solidFill>
                  <a:prstClr val="black"/>
                </a:solidFill>
                <a:latin typeface="Times New Roman" panose="02020603050405020304" pitchFamily="18" charset="0"/>
                <a:cs typeface="Times New Roman" panose="02020603050405020304" pitchFamily="18" charset="0"/>
              </a:rPr>
              <a:t>mới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nh</a:t>
            </a:r>
            <a:r>
              <a:rPr lang="vi-VN" sz="3000" dirty="0" smtClean="0">
                <a:solidFill>
                  <a:prstClr val="black"/>
                </a:solidFill>
                <a:latin typeface="Times New Roman" panose="02020603050405020304" pitchFamily="18" charset="0"/>
                <a:cs typeface="Times New Roman" panose="02020603050405020304" pitchFamily="18" charset="0"/>
              </a:rPr>
              <a:t>ư</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AgCl</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BaSO</a:t>
            </a:r>
            <a:r>
              <a:rPr lang="en-US" sz="3000" baseline="-25000" dirty="0" smtClean="0">
                <a:solidFill>
                  <a:prstClr val="black"/>
                </a:solidFill>
                <a:latin typeface="Times New Roman" panose="02020603050405020304" pitchFamily="18" charset="0"/>
                <a:cs typeface="Times New Roman" panose="02020603050405020304" pitchFamily="18" charset="0"/>
              </a:rPr>
              <a:t>4</a:t>
            </a:r>
            <a:r>
              <a:rPr lang="en-US" sz="3000" dirty="0" smtClean="0">
                <a:solidFill>
                  <a:prstClr val="black"/>
                </a:solidFill>
                <a:latin typeface="Times New Roman" panose="02020603050405020304" pitchFamily="18" charset="0"/>
                <a:cs typeface="Times New Roman" panose="02020603050405020304" pitchFamily="18" charset="0"/>
              </a:rPr>
              <a:t>, PbSO</a:t>
            </a:r>
            <a:r>
              <a:rPr lang="en-US" sz="3000" baseline="-25000" dirty="0" smtClean="0">
                <a:solidFill>
                  <a:prstClr val="black"/>
                </a:solidFill>
                <a:latin typeface="Times New Roman" panose="02020603050405020304" pitchFamily="18" charset="0"/>
                <a:cs typeface="Times New Roman" panose="02020603050405020304" pitchFamily="18" charset="0"/>
              </a:rPr>
              <a:t>4</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PbS</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CuS</a:t>
            </a:r>
            <a:r>
              <a:rPr lang="en-US" sz="3000" dirty="0" smtClean="0">
                <a:solidFill>
                  <a:prstClr val="black"/>
                </a:solidFill>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86713" y="5329198"/>
            <a:ext cx="11852540" cy="1077218"/>
          </a:xfrm>
          <a:prstGeom prst="rect">
            <a:avLst/>
          </a:prstGeom>
          <a:noFill/>
        </p:spPr>
        <p:txBody>
          <a:bodyPr wrap="square" rtlCol="0">
            <a:spAutoFit/>
          </a:bodyPr>
          <a:lstStyle/>
          <a:p>
            <a:pPr lvl="0"/>
            <a:r>
              <a:rPr lang="vi-VN" sz="3200" b="1" i="1" dirty="0" smtClean="0">
                <a:solidFill>
                  <a:srgbClr val="FF0000"/>
                </a:solidFill>
                <a:latin typeface="Times New Roman" panose="02020603050405020304" pitchFamily="18" charset="0"/>
              </a:rPr>
              <a:t>Hoặc</a:t>
            </a:r>
            <a:r>
              <a:rPr lang="vi-VN" sz="3200" i="1" dirty="0" smtClean="0">
                <a:solidFill>
                  <a:prstClr val="black"/>
                </a:solidFill>
                <a:latin typeface="Times New Roman" panose="02020603050405020304" pitchFamily="18" charset="0"/>
              </a:rPr>
              <a:t> </a:t>
            </a:r>
            <a:r>
              <a:rPr lang="en-US" sz="3200" i="1" dirty="0" smtClean="0">
                <a:solidFill>
                  <a:prstClr val="black"/>
                </a:solidFill>
                <a:latin typeface="Times New Roman" panose="02020603050405020304" pitchFamily="18" charset="0"/>
              </a:rPr>
              <a:t>- </a:t>
            </a:r>
            <a:r>
              <a:rPr lang="vi-VN" sz="3200" dirty="0" smtClean="0">
                <a:solidFill>
                  <a:prstClr val="black"/>
                </a:solidFill>
                <a:latin typeface="Times New Roman" panose="02020603050405020304" pitchFamily="18" charset="0"/>
              </a:rPr>
              <a:t>Acid </a:t>
            </a:r>
            <a:r>
              <a:rPr lang="vi-VN" sz="3200" dirty="0">
                <a:solidFill>
                  <a:prstClr val="black"/>
                </a:solidFill>
                <a:latin typeface="Times New Roman" panose="02020603050405020304" pitchFamily="18" charset="0"/>
              </a:rPr>
              <a:t>mới yếu hơn axit ban </a:t>
            </a:r>
            <a:r>
              <a:rPr lang="vi-VN" sz="3200" dirty="0" smtClean="0">
                <a:solidFill>
                  <a:prstClr val="black"/>
                </a:solidFill>
                <a:latin typeface="Times New Roman" panose="02020603050405020304" pitchFamily="18" charset="0"/>
              </a:rPr>
              <a:t>đầu</a:t>
            </a:r>
            <a:r>
              <a:rPr lang="en-US" sz="3200" dirty="0" smtClean="0">
                <a:solidFill>
                  <a:prstClr val="black"/>
                </a:solidFill>
                <a:latin typeface="Times New Roman" panose="02020603050405020304" pitchFamily="18" charset="0"/>
              </a:rPr>
              <a:t>, </a:t>
            </a:r>
            <a:r>
              <a:rPr lang="en-US" sz="3200" dirty="0" err="1" smtClean="0">
                <a:solidFill>
                  <a:prstClr val="black"/>
                </a:solidFill>
                <a:latin typeface="Times New Roman" panose="02020603050405020304" pitchFamily="18" charset="0"/>
              </a:rPr>
              <a:t>nh</a:t>
            </a:r>
            <a:r>
              <a:rPr lang="vi-VN" sz="3200" dirty="0" smtClean="0">
                <a:solidFill>
                  <a:prstClr val="black"/>
                </a:solidFill>
                <a:latin typeface="Times New Roman" panose="02020603050405020304" pitchFamily="18" charset="0"/>
              </a:rPr>
              <a:t>ư</a:t>
            </a:r>
            <a:r>
              <a:rPr lang="en-US" sz="3200" dirty="0" smtClean="0">
                <a:solidFill>
                  <a:prstClr val="black"/>
                </a:solidFill>
                <a:latin typeface="Times New Roman" panose="02020603050405020304" pitchFamily="18" charset="0"/>
              </a:rPr>
              <a:t>: H</a:t>
            </a:r>
            <a:r>
              <a:rPr lang="en-US" sz="3200" baseline="-25000" dirty="0" smtClean="0">
                <a:solidFill>
                  <a:prstClr val="black"/>
                </a:solidFill>
                <a:latin typeface="Times New Roman" panose="02020603050405020304" pitchFamily="18" charset="0"/>
              </a:rPr>
              <a:t>2</a:t>
            </a:r>
            <a:r>
              <a:rPr lang="en-US" sz="3200" dirty="0" smtClean="0">
                <a:solidFill>
                  <a:prstClr val="black"/>
                </a:solidFill>
                <a:latin typeface="Times New Roman" panose="02020603050405020304" pitchFamily="18" charset="0"/>
              </a:rPr>
              <a:t>CO</a:t>
            </a:r>
            <a:r>
              <a:rPr lang="en-US" sz="3200" baseline="-25000" dirty="0" smtClean="0">
                <a:solidFill>
                  <a:prstClr val="black"/>
                </a:solidFill>
                <a:latin typeface="Times New Roman" panose="02020603050405020304" pitchFamily="18" charset="0"/>
              </a:rPr>
              <a:t>3</a:t>
            </a:r>
            <a:r>
              <a:rPr lang="en-US" sz="3200" dirty="0">
                <a:solidFill>
                  <a:prstClr val="black"/>
                </a:solidFill>
                <a:latin typeface="Times New Roman" panose="02020603050405020304" pitchFamily="18" charset="0"/>
              </a:rPr>
              <a:t> ( </a:t>
            </a:r>
            <a:r>
              <a:rPr lang="en-US" sz="3200" dirty="0" err="1" smtClean="0">
                <a:solidFill>
                  <a:prstClr val="black"/>
                </a:solidFill>
                <a:latin typeface="Times New Roman" panose="02020603050405020304" pitchFamily="18" charset="0"/>
              </a:rPr>
              <a:t>tách</a:t>
            </a:r>
            <a:r>
              <a:rPr lang="en-US" sz="3200" dirty="0">
                <a:solidFill>
                  <a:prstClr val="black"/>
                </a:solidFill>
                <a:latin typeface="Times New Roman" panose="02020603050405020304" pitchFamily="18" charset="0"/>
              </a:rPr>
              <a:t> </a:t>
            </a:r>
            <a:r>
              <a:rPr lang="en-US" sz="3200" dirty="0" err="1" smtClean="0">
                <a:solidFill>
                  <a:prstClr val="black"/>
                </a:solidFill>
                <a:latin typeface="Times New Roman" panose="02020603050405020304" pitchFamily="18" charset="0"/>
              </a:rPr>
              <a:t>thành</a:t>
            </a:r>
            <a:r>
              <a:rPr lang="en-US" sz="3200" dirty="0" smtClean="0">
                <a:solidFill>
                  <a:prstClr val="black"/>
                </a:solidFill>
                <a:latin typeface="Times New Roman" panose="02020603050405020304" pitchFamily="18" charset="0"/>
              </a:rPr>
              <a:t> CO</a:t>
            </a:r>
            <a:r>
              <a:rPr lang="en-US" sz="3200" baseline="-25000" dirty="0" smtClean="0">
                <a:solidFill>
                  <a:prstClr val="black"/>
                </a:solidFill>
                <a:latin typeface="Times New Roman" panose="02020603050405020304" pitchFamily="18" charset="0"/>
              </a:rPr>
              <a:t>2</a:t>
            </a:r>
            <a:r>
              <a:rPr lang="en-US" sz="3200" dirty="0">
                <a:solidFill>
                  <a:prstClr val="black"/>
                </a:solidFill>
                <a:latin typeface="Times New Roman" panose="02020603050405020304" pitchFamily="18" charset="0"/>
              </a:rPr>
              <a:t> </a:t>
            </a:r>
            <a:r>
              <a:rPr lang="en-US" sz="3200" dirty="0" err="1" smtClean="0">
                <a:solidFill>
                  <a:prstClr val="black"/>
                </a:solidFill>
                <a:latin typeface="Times New Roman" panose="02020603050405020304" pitchFamily="18" charset="0"/>
              </a:rPr>
              <a:t>và</a:t>
            </a:r>
            <a:r>
              <a:rPr lang="en-US" sz="3200" dirty="0" smtClean="0">
                <a:solidFill>
                  <a:prstClr val="black"/>
                </a:solidFill>
                <a:latin typeface="Times New Roman" panose="02020603050405020304" pitchFamily="18" charset="0"/>
              </a:rPr>
              <a:t> H</a:t>
            </a:r>
            <a:r>
              <a:rPr lang="en-US" sz="3200" baseline="-25000" dirty="0" smtClean="0">
                <a:solidFill>
                  <a:prstClr val="black"/>
                </a:solidFill>
                <a:latin typeface="Times New Roman" panose="02020603050405020304" pitchFamily="18" charset="0"/>
              </a:rPr>
              <a:t>2</a:t>
            </a:r>
            <a:r>
              <a:rPr lang="en-US" sz="3200" dirty="0" smtClean="0">
                <a:solidFill>
                  <a:prstClr val="black"/>
                </a:solidFill>
                <a:latin typeface="Times New Roman" panose="02020603050405020304" pitchFamily="18" charset="0"/>
              </a:rPr>
              <a:t>O), H</a:t>
            </a:r>
            <a:r>
              <a:rPr lang="en-US" sz="3200" baseline="-25000" dirty="0" smtClean="0">
                <a:solidFill>
                  <a:prstClr val="black"/>
                </a:solidFill>
                <a:latin typeface="Times New Roman" panose="02020603050405020304" pitchFamily="18" charset="0"/>
              </a:rPr>
              <a:t>2</a:t>
            </a:r>
            <a:r>
              <a:rPr lang="en-US" sz="3200" dirty="0" smtClean="0">
                <a:solidFill>
                  <a:prstClr val="black"/>
                </a:solidFill>
                <a:latin typeface="Times New Roman" panose="02020603050405020304" pitchFamily="18" charset="0"/>
              </a:rPr>
              <a:t>SO</a:t>
            </a:r>
            <a:r>
              <a:rPr lang="en-US" sz="3200" baseline="-25000" dirty="0" smtClean="0">
                <a:solidFill>
                  <a:prstClr val="black"/>
                </a:solidFill>
                <a:latin typeface="Times New Roman" panose="02020603050405020304" pitchFamily="18" charset="0"/>
              </a:rPr>
              <a:t>3</a:t>
            </a:r>
            <a:r>
              <a:rPr lang="en-US" sz="3200" dirty="0" smtClean="0">
                <a:solidFill>
                  <a:prstClr val="black"/>
                </a:solidFill>
                <a:latin typeface="Times New Roman" panose="02020603050405020304" pitchFamily="18" charset="0"/>
              </a:rPr>
              <a:t> </a:t>
            </a:r>
            <a:r>
              <a:rPr lang="en-US" sz="3200" dirty="0">
                <a:solidFill>
                  <a:prstClr val="black"/>
                </a:solidFill>
                <a:latin typeface="Times New Roman" panose="02020603050405020304" pitchFamily="18" charset="0"/>
              </a:rPr>
              <a:t>( </a:t>
            </a:r>
            <a:r>
              <a:rPr lang="en-US" sz="3200" dirty="0" err="1">
                <a:solidFill>
                  <a:prstClr val="black"/>
                </a:solidFill>
                <a:latin typeface="Times New Roman" panose="02020603050405020304" pitchFamily="18" charset="0"/>
              </a:rPr>
              <a:t>tách</a:t>
            </a:r>
            <a:r>
              <a:rPr lang="en-US" sz="3200" dirty="0">
                <a:solidFill>
                  <a:prstClr val="black"/>
                </a:solidFill>
                <a:latin typeface="Times New Roman" panose="02020603050405020304" pitchFamily="18" charset="0"/>
              </a:rPr>
              <a:t> </a:t>
            </a:r>
            <a:r>
              <a:rPr lang="en-US" sz="3200" dirty="0" err="1">
                <a:solidFill>
                  <a:prstClr val="black"/>
                </a:solidFill>
                <a:latin typeface="Times New Roman" panose="02020603050405020304" pitchFamily="18" charset="0"/>
              </a:rPr>
              <a:t>thành</a:t>
            </a:r>
            <a:r>
              <a:rPr lang="en-US" sz="3200" dirty="0">
                <a:solidFill>
                  <a:prstClr val="black"/>
                </a:solidFill>
                <a:latin typeface="Times New Roman" panose="02020603050405020304" pitchFamily="18" charset="0"/>
              </a:rPr>
              <a:t> </a:t>
            </a:r>
            <a:r>
              <a:rPr lang="en-US" sz="3200" dirty="0" smtClean="0">
                <a:solidFill>
                  <a:prstClr val="black"/>
                </a:solidFill>
                <a:latin typeface="Times New Roman" panose="02020603050405020304" pitchFamily="18" charset="0"/>
              </a:rPr>
              <a:t>SO</a:t>
            </a:r>
            <a:r>
              <a:rPr lang="en-US" sz="3200" baseline="-25000" dirty="0" smtClean="0">
                <a:solidFill>
                  <a:prstClr val="black"/>
                </a:solidFill>
                <a:latin typeface="Times New Roman" panose="02020603050405020304" pitchFamily="18" charset="0"/>
              </a:rPr>
              <a:t>2</a:t>
            </a:r>
            <a:r>
              <a:rPr lang="en-US" sz="3200" dirty="0" smtClean="0">
                <a:solidFill>
                  <a:prstClr val="black"/>
                </a:solidFill>
                <a:latin typeface="Times New Roman" panose="02020603050405020304" pitchFamily="18" charset="0"/>
              </a:rPr>
              <a:t> </a:t>
            </a:r>
            <a:r>
              <a:rPr lang="en-US" sz="3200" dirty="0" err="1">
                <a:solidFill>
                  <a:prstClr val="black"/>
                </a:solidFill>
                <a:latin typeface="Times New Roman" panose="02020603050405020304" pitchFamily="18" charset="0"/>
              </a:rPr>
              <a:t>và</a:t>
            </a:r>
            <a:r>
              <a:rPr lang="en-US" sz="3200" dirty="0">
                <a:solidFill>
                  <a:prstClr val="black"/>
                </a:solidFill>
                <a:latin typeface="Times New Roman" panose="02020603050405020304" pitchFamily="18" charset="0"/>
              </a:rPr>
              <a:t> H</a:t>
            </a:r>
            <a:r>
              <a:rPr lang="en-US" sz="3200" baseline="-25000" dirty="0">
                <a:solidFill>
                  <a:prstClr val="black"/>
                </a:solidFill>
                <a:latin typeface="Times New Roman" panose="02020603050405020304" pitchFamily="18" charset="0"/>
              </a:rPr>
              <a:t>2</a:t>
            </a:r>
            <a:r>
              <a:rPr lang="en-US" sz="3200" dirty="0">
                <a:solidFill>
                  <a:prstClr val="black"/>
                </a:solidFill>
                <a:latin typeface="Times New Roman" panose="02020603050405020304" pitchFamily="18" charset="0"/>
              </a:rPr>
              <a:t>O), </a:t>
            </a:r>
            <a:r>
              <a:rPr lang="en-US" sz="3200" dirty="0" smtClean="0">
                <a:solidFill>
                  <a:prstClr val="black"/>
                </a:solidFill>
                <a:latin typeface="Times New Roman" panose="02020603050405020304" pitchFamily="18" charset="0"/>
              </a:rPr>
              <a:t>H</a:t>
            </a:r>
            <a:r>
              <a:rPr lang="en-US" sz="3200" baseline="-25000" dirty="0" smtClean="0">
                <a:solidFill>
                  <a:prstClr val="black"/>
                </a:solidFill>
                <a:latin typeface="Times New Roman" panose="02020603050405020304" pitchFamily="18" charset="0"/>
              </a:rPr>
              <a:t>2</a:t>
            </a:r>
            <a:r>
              <a:rPr lang="en-US" sz="3200" dirty="0">
                <a:solidFill>
                  <a:prstClr val="black"/>
                </a:solidFill>
                <a:latin typeface="Times New Roman" panose="02020603050405020304" pitchFamily="18" charset="0"/>
              </a:rPr>
              <a:t>S (ở </a:t>
            </a:r>
            <a:r>
              <a:rPr lang="en-US" sz="3200" dirty="0" err="1" smtClean="0">
                <a:solidFill>
                  <a:prstClr val="black"/>
                </a:solidFill>
                <a:latin typeface="Times New Roman" panose="02020603050405020304" pitchFamily="18" charset="0"/>
              </a:rPr>
              <a:t>thể</a:t>
            </a:r>
            <a:r>
              <a:rPr lang="en-US" sz="3200" dirty="0">
                <a:solidFill>
                  <a:prstClr val="black"/>
                </a:solidFill>
                <a:latin typeface="Times New Roman" panose="02020603050405020304" pitchFamily="18" charset="0"/>
              </a:rPr>
              <a:t> </a:t>
            </a:r>
            <a:r>
              <a:rPr lang="en-US" sz="3200" dirty="0" err="1" smtClean="0">
                <a:solidFill>
                  <a:prstClr val="black"/>
                </a:solidFill>
                <a:latin typeface="Times New Roman" panose="02020603050405020304" pitchFamily="18" charset="0"/>
              </a:rPr>
              <a:t>khí</a:t>
            </a:r>
            <a:r>
              <a:rPr lang="en-US" sz="3200" dirty="0" smtClean="0">
                <a:solidFill>
                  <a:prstClr val="black"/>
                </a:solidFill>
                <a:latin typeface="Times New Roman" panose="02020603050405020304" pitchFamily="18" charset="0"/>
              </a:rPr>
              <a:t>)</a:t>
            </a:r>
            <a:endParaRPr lang="en-US" dirty="0"/>
          </a:p>
        </p:txBody>
      </p:sp>
      <p:sp>
        <p:nvSpPr>
          <p:cNvPr id="11" name="TextBox 10"/>
          <p:cNvSpPr txBox="1"/>
          <p:nvPr/>
        </p:nvSpPr>
        <p:spPr>
          <a:xfrm>
            <a:off x="9030808" y="3073101"/>
            <a:ext cx="662361"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a:t>
            </a:r>
            <a:endParaRPr lang="en-US" dirty="0"/>
          </a:p>
        </p:txBody>
      </p:sp>
      <p:sp>
        <p:nvSpPr>
          <p:cNvPr id="12" name="TextBox 11"/>
          <p:cNvSpPr txBox="1"/>
          <p:nvPr/>
        </p:nvSpPr>
        <p:spPr>
          <a:xfrm>
            <a:off x="3183925" y="3082655"/>
            <a:ext cx="389850" cy="584775"/>
          </a:xfrm>
          <a:prstGeom prst="rect">
            <a:avLst/>
          </a:prstGeom>
          <a:noFill/>
        </p:spPr>
        <p:txBody>
          <a:bodyPr wrap="none" rtlCol="0">
            <a:spAutoFit/>
          </a:bodyPr>
          <a:lstStyle/>
          <a:p>
            <a:r>
              <a:rPr lang="vi-VN" sz="3200" dirty="0">
                <a:solidFill>
                  <a:prstClr val="black"/>
                </a:solidFill>
                <a:latin typeface="Times New Roman" panose="02020603050405020304" pitchFamily="18" charset="0"/>
                <a:sym typeface="Wingdings" panose="05000000000000000000" pitchFamily="2" charset="2"/>
              </a:rPr>
              <a:t>2</a:t>
            </a:r>
            <a:endParaRPr lang="en-US" dirty="0"/>
          </a:p>
        </p:txBody>
      </p:sp>
      <p:sp>
        <p:nvSpPr>
          <p:cNvPr id="13" name="TextBox 12"/>
          <p:cNvSpPr txBox="1"/>
          <p:nvPr/>
        </p:nvSpPr>
        <p:spPr>
          <a:xfrm>
            <a:off x="9017137" y="2345632"/>
            <a:ext cx="662361"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(1)</a:t>
            </a:r>
            <a:endParaRPr lang="en-US" dirty="0"/>
          </a:p>
        </p:txBody>
      </p:sp>
      <p:sp>
        <p:nvSpPr>
          <p:cNvPr id="14" name="TextBox 13"/>
          <p:cNvSpPr txBox="1"/>
          <p:nvPr/>
        </p:nvSpPr>
        <p:spPr>
          <a:xfrm>
            <a:off x="4784339" y="3082655"/>
            <a:ext cx="389850" cy="584775"/>
          </a:xfrm>
          <a:prstGeom prst="rect">
            <a:avLst/>
          </a:prstGeom>
          <a:noFill/>
        </p:spPr>
        <p:txBody>
          <a:bodyPr wrap="none" rtlCol="0">
            <a:spAutoFit/>
          </a:bodyPr>
          <a:lstStyle/>
          <a:p>
            <a:r>
              <a:rPr lang="vi-VN" sz="3200" dirty="0">
                <a:solidFill>
                  <a:prstClr val="black"/>
                </a:solidFill>
                <a:latin typeface="Times New Roman" panose="02020603050405020304" pitchFamily="18" charset="0"/>
                <a:sym typeface="Wingdings" panose="05000000000000000000" pitchFamily="2" charset="2"/>
              </a:rPr>
              <a:t>2</a:t>
            </a:r>
            <a:endParaRPr lang="en-US" dirty="0"/>
          </a:p>
        </p:txBody>
      </p:sp>
      <p:sp>
        <p:nvSpPr>
          <p:cNvPr id="15" name="TextBox 14">
            <a:extLst>
              <a:ext uri="{FF2B5EF4-FFF2-40B4-BE49-F238E27FC236}">
                <a16:creationId xmlns:a16="http://schemas.microsoft.com/office/drawing/2014/main" id="{E264C1BE-5795-4779-80F1-1D697FF88055}"/>
              </a:ext>
            </a:extLst>
          </p:cNvPr>
          <p:cNvSpPr txBox="1"/>
          <p:nvPr/>
        </p:nvSpPr>
        <p:spPr>
          <a:xfrm>
            <a:off x="558235" y="1620798"/>
            <a:ext cx="1754660" cy="83099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u="sng" dirty="0" err="1" smtClean="0">
                <a:solidFill>
                  <a:srgbClr val="FF0000"/>
                </a:solidFill>
                <a:latin typeface="Times New Roman" panose="02020603050405020304" pitchFamily="18" charset="0"/>
                <a:cs typeface="Times New Roman" panose="02020603050405020304" pitchFamily="18" charset="0"/>
              </a:rPr>
              <a:t>Ví</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u="sng" dirty="0" err="1">
                <a:solidFill>
                  <a:srgbClr val="FF0000"/>
                </a:solidFill>
                <a:latin typeface="Times New Roman" panose="02020603050405020304" pitchFamily="18" charset="0"/>
                <a:cs typeface="Times New Roman" panose="02020603050405020304" pitchFamily="18" charset="0"/>
              </a:rPr>
              <a:t>dụ</a:t>
            </a:r>
            <a:r>
              <a:rPr lang="vi-VN" sz="3200" u="sng" dirty="0" smtClean="0">
                <a:solidFill>
                  <a:srgbClr val="FF0000"/>
                </a:solidFill>
                <a:latin typeface="Times New Roman" panose="02020603050405020304" pitchFamily="18" charset="0"/>
                <a:cs typeface="Times New Roman" panose="02020603050405020304" pitchFamily="18" charset="0"/>
              </a:rPr>
              <a:t>:                        </a:t>
            </a:r>
            <a:endParaRPr lang="en-US" sz="3200" u="sng"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217500" y="3692253"/>
            <a:ext cx="2901756" cy="584775"/>
          </a:xfrm>
          <a:prstGeom prst="rect">
            <a:avLst/>
          </a:prstGeom>
          <a:noFill/>
        </p:spPr>
        <p:txBody>
          <a:bodyPr wrap="none" rtlCol="0">
            <a:spAutoFit/>
          </a:bodyPr>
          <a:lstStyle/>
          <a:p>
            <a:r>
              <a:rPr lang="en-US" sz="3200" dirty="0" err="1" smtClean="0">
                <a:solidFill>
                  <a:prstClr val="black"/>
                </a:solidFill>
                <a:latin typeface="Times New Roman" panose="02020603050405020304" pitchFamily="18" charset="0"/>
                <a:sym typeface="Wingdings" panose="05000000000000000000" pitchFamily="2" charset="2"/>
              </a:rPr>
              <a:t>CuS</a:t>
            </a:r>
            <a:r>
              <a:rPr lang="vi-VN" sz="3200" baseline="-250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HCl </a:t>
            </a:r>
            <a:r>
              <a:rPr lang="vi-VN" sz="32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7" name="TextBox 16"/>
          <p:cNvSpPr txBox="1"/>
          <p:nvPr/>
        </p:nvSpPr>
        <p:spPr>
          <a:xfrm>
            <a:off x="4118222" y="3709814"/>
            <a:ext cx="3479852" cy="553998"/>
          </a:xfrm>
          <a:prstGeom prst="rect">
            <a:avLst/>
          </a:prstGeom>
          <a:noFill/>
        </p:spPr>
        <p:txBody>
          <a:bodyPr wrap="square" rtlCol="0">
            <a:spAutoFit/>
          </a:bodyPr>
          <a:lstStyle/>
          <a:p>
            <a:r>
              <a:rPr lang="en-US" sz="3000" dirty="0" err="1" smtClean="0">
                <a:solidFill>
                  <a:prstClr val="black"/>
                </a:solidFill>
                <a:latin typeface="Times New Roman" panose="02020603050405020304" pitchFamily="18" charset="0"/>
              </a:rPr>
              <a:t>Không</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phản</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ứng</a:t>
            </a:r>
            <a:endParaRPr lang="en-US" sz="3000" dirty="0">
              <a:solidFill>
                <a:prstClr val="black"/>
              </a:solidFill>
            </a:endParaRPr>
          </a:p>
        </p:txBody>
      </p:sp>
      <p:sp>
        <p:nvSpPr>
          <p:cNvPr id="18" name="TextBox 17"/>
          <p:cNvSpPr txBox="1"/>
          <p:nvPr/>
        </p:nvSpPr>
        <p:spPr>
          <a:xfrm>
            <a:off x="510993" y="282390"/>
            <a:ext cx="11281037" cy="1200329"/>
          </a:xfrm>
          <a:prstGeom prst="rect">
            <a:avLst/>
          </a:prstGeom>
          <a:noFill/>
        </p:spPr>
        <p:txBody>
          <a:bodyPr wrap="none" rtlCol="0">
            <a:spAutoFit/>
          </a:bodyPr>
          <a:lstStyle/>
          <a:p>
            <a:pPr marL="457200" indent="-457200">
              <a:buAutoNum type="arabicPeriod"/>
            </a:pPr>
            <a:r>
              <a:rPr lang="en-US" sz="2400" b="1" dirty="0" smtClean="0">
                <a:latin typeface="Times New Roman" panose="02020603050405020304" pitchFamily="18" charset="0"/>
                <a:cs typeface="Times New Roman" panose="02020603050405020304" pitchFamily="18" charset="0"/>
              </a:rPr>
              <a:t>MUỐI </a:t>
            </a:r>
            <a:r>
              <a:rPr lang="en-US" sz="2400" b="1" dirty="0">
                <a:latin typeface="Times New Roman" panose="02020603050405020304" pitchFamily="18" charset="0"/>
                <a:cs typeface="Times New Roman" panose="02020603050405020304" pitchFamily="18" charset="0"/>
              </a:rPr>
              <a:t>CÓ TÁC DỤNG VỚI ACID </a:t>
            </a:r>
            <a:r>
              <a:rPr lang="en-US" sz="2400" b="1" dirty="0" smtClean="0">
                <a:latin typeface="Times New Roman" panose="02020603050405020304" pitchFamily="18" charset="0"/>
                <a:cs typeface="Times New Roman" panose="02020603050405020304" pitchFamily="18" charset="0"/>
              </a:rPr>
              <a:t>KHÔNG? </a:t>
            </a:r>
            <a:r>
              <a:rPr lang="en-US" sz="2400" b="1" dirty="0">
                <a:latin typeface="Times New Roman" panose="02020603050405020304" pitchFamily="18" charset="0"/>
                <a:cs typeface="Times New Roman" panose="02020603050405020304" pitchFamily="18" charset="0"/>
              </a:rPr>
              <a:t>PTHH </a:t>
            </a:r>
            <a:r>
              <a:rPr lang="en-US" sz="2400" b="1" dirty="0" smtClean="0">
                <a:latin typeface="Times New Roman" panose="02020603050405020304" pitchFamily="18" charset="0"/>
                <a:cs typeface="Times New Roman" panose="02020603050405020304" pitchFamily="18" charset="0"/>
              </a:rPr>
              <a:t>XẢY RA NH</a:t>
            </a:r>
            <a:r>
              <a:rPr lang="vi-VN" sz="2400" b="1" dirty="0" smtClean="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THẾ </a:t>
            </a:r>
            <a:r>
              <a:rPr lang="en-US" sz="2400" b="1" dirty="0" smtClean="0">
                <a:latin typeface="Times New Roman" panose="02020603050405020304" pitchFamily="18" charset="0"/>
                <a:cs typeface="Times New Roman" panose="02020603050405020304" pitchFamily="18" charset="0"/>
              </a:rPr>
              <a:t>NÀO?</a:t>
            </a:r>
          </a:p>
          <a:p>
            <a:pPr algn="ctr"/>
            <a:endParaRPr lang="en-US" sz="2400" b="1" dirty="0">
              <a:latin typeface="Times New Roman" panose="02020603050405020304" pitchFamily="18" charset="0"/>
              <a:cs typeface="Times New Roman" panose="02020603050405020304" pitchFamily="18" charset="0"/>
            </a:endParaRPr>
          </a:p>
          <a:p>
            <a:pPr marL="457200" indent="-457200" algn="ctr">
              <a:buAutoNum type="arabicPeriod"/>
            </a:pP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916108" y="4277211"/>
            <a:ext cx="442941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thoả</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9922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arn(inVertic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barn(inVertical)">
                                      <p:cBhvr>
                                        <p:cTn id="60" dur="500"/>
                                        <p:tgtEl>
                                          <p:spTgt spid="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6" grpId="0"/>
      <p:bldP spid="17" grpId="0"/>
      <p:bldP spid="18" grpId="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923E-B5BA-4606-9A76-0D81641EB8D4}"/>
              </a:ext>
            </a:extLst>
          </p:cNvPr>
          <p:cNvSpPr>
            <a:spLocks noGrp="1"/>
          </p:cNvSpPr>
          <p:nvPr>
            <p:ph type="title"/>
          </p:nvPr>
        </p:nvSpPr>
        <p:spPr/>
        <p:txBody>
          <a:bodyPr/>
          <a:lstStyle/>
          <a:p>
            <a:r>
              <a:rPr lang="vi-VN" dirty="0"/>
              <a:t> </a:t>
            </a:r>
            <a:endParaRPr lang="en-US" dirty="0"/>
          </a:p>
        </p:txBody>
      </p:sp>
      <p:pic>
        <p:nvPicPr>
          <p:cNvPr id="4" name="9convert.com - NaOH tác dụng CuSO4">
            <a:hlinkClick r:id="" action="ppaction://media"/>
            <a:extLst>
              <a:ext uri="{FF2B5EF4-FFF2-40B4-BE49-F238E27FC236}">
                <a16:creationId xmlns:a16="http://schemas.microsoft.com/office/drawing/2014/main" id="{06E39E5A-44DD-4458-A7D6-FF4A253F7E8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22575" y="1447800"/>
            <a:ext cx="6376988" cy="4783138"/>
          </a:xfrm>
        </p:spPr>
      </p:pic>
      <p:sp>
        <p:nvSpPr>
          <p:cNvPr id="5" name="TextBox 4"/>
          <p:cNvSpPr txBox="1"/>
          <p:nvPr/>
        </p:nvSpPr>
        <p:spPr>
          <a:xfrm>
            <a:off x="510993" y="282390"/>
            <a:ext cx="11160171" cy="1200329"/>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MUỐI </a:t>
            </a:r>
            <a:r>
              <a:rPr lang="en-US" sz="2400" b="1" dirty="0">
                <a:solidFill>
                  <a:srgbClr val="FF0000"/>
                </a:solidFill>
                <a:latin typeface="Times New Roman" panose="02020603050405020304" pitchFamily="18" charset="0"/>
                <a:cs typeface="Times New Roman" panose="02020603050405020304" pitchFamily="18" charset="0"/>
              </a:rPr>
              <a:t>CÓ TÁC DỤNG VỚI </a:t>
            </a:r>
            <a:r>
              <a:rPr lang="en-US" sz="2400" b="1" dirty="0" smtClean="0">
                <a:solidFill>
                  <a:srgbClr val="FF0000"/>
                </a:solidFill>
                <a:latin typeface="Times New Roman" panose="02020603050405020304" pitchFamily="18" charset="0"/>
                <a:cs typeface="Times New Roman" panose="02020603050405020304" pitchFamily="18" charset="0"/>
              </a:rPr>
              <a:t>BASE KHÔNG? </a:t>
            </a:r>
            <a:r>
              <a:rPr lang="en-US" sz="2400" b="1" dirty="0">
                <a:solidFill>
                  <a:srgbClr val="FF0000"/>
                </a:solidFill>
                <a:latin typeface="Times New Roman" panose="02020603050405020304" pitchFamily="18" charset="0"/>
                <a:cs typeface="Times New Roman" panose="02020603050405020304" pitchFamily="18" charset="0"/>
              </a:rPr>
              <a:t>PTHH </a:t>
            </a:r>
            <a:r>
              <a:rPr lang="en-US" sz="2400" b="1" dirty="0" smtClean="0">
                <a:solidFill>
                  <a:srgbClr val="FF0000"/>
                </a:solidFill>
                <a:latin typeface="Times New Roman" panose="02020603050405020304" pitchFamily="18" charset="0"/>
                <a:cs typeface="Times New Roman" panose="02020603050405020304" pitchFamily="18" charset="0"/>
              </a:rPr>
              <a:t>XẢY RA NH</a:t>
            </a:r>
            <a:r>
              <a:rPr lang="vi-VN" sz="2400" b="1" dirty="0" smtClean="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 THẾ </a:t>
            </a:r>
            <a:r>
              <a:rPr lang="en-US" sz="2400" b="1" dirty="0" smtClean="0">
                <a:solidFill>
                  <a:srgbClr val="FF0000"/>
                </a:solidFill>
                <a:latin typeface="Times New Roman" panose="02020603050405020304" pitchFamily="18" charset="0"/>
                <a:cs typeface="Times New Roman" panose="02020603050405020304" pitchFamily="18" charset="0"/>
              </a:rPr>
              <a:t>NÀO?</a:t>
            </a:r>
          </a:p>
          <a:p>
            <a:pPr algn="ctr"/>
            <a:endParaRPr lang="en-US" sz="2400" b="1" dirty="0" smtClean="0">
              <a:solidFill>
                <a:srgbClr val="FF0000"/>
              </a:solidFill>
              <a:latin typeface="Times New Roman" panose="02020603050405020304" pitchFamily="18" charset="0"/>
              <a:cs typeface="Times New Roman" panose="02020603050405020304" pitchFamily="18" charset="0"/>
            </a:endParaRPr>
          </a:p>
          <a:p>
            <a:pPr marL="457200" indent="-457200" algn="ctr">
              <a:buAutoNum type="arabicPeriod"/>
            </a:pP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664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6ADBDA-F1F7-479F-8E6F-46A611B9D65E}"/>
              </a:ext>
            </a:extLst>
          </p:cNvPr>
          <p:cNvSpPr txBox="1"/>
          <p:nvPr/>
        </p:nvSpPr>
        <p:spPr>
          <a:xfrm>
            <a:off x="1253358" y="1156346"/>
            <a:ext cx="9573610" cy="584775"/>
          </a:xfrm>
          <a:prstGeom prst="rect">
            <a:avLst/>
          </a:prstGeom>
          <a:noFill/>
        </p:spPr>
        <p:txBody>
          <a:bodyPr wrap="square" rtlCol="0">
            <a:spAutoFit/>
          </a:bodyPr>
          <a:lstStyle/>
          <a:p>
            <a:r>
              <a:rPr lang="en-US" sz="3200" b="1" dirty="0" smtClean="0">
                <a:solidFill>
                  <a:srgbClr val="FF0000"/>
                </a:solidFill>
                <a:latin typeface="Times  New Roman"/>
              </a:rPr>
              <a:t>2.   </a:t>
            </a:r>
            <a:r>
              <a:rPr lang="vi-VN" sz="3200" b="1" dirty="0" smtClean="0">
                <a:solidFill>
                  <a:srgbClr val="FF0000"/>
                </a:solidFill>
                <a:latin typeface="Times  New Roman"/>
              </a:rPr>
              <a:t>Muối  </a:t>
            </a:r>
            <a:r>
              <a:rPr lang="vi-VN" sz="3200" b="1" dirty="0">
                <a:solidFill>
                  <a:srgbClr val="FF0000"/>
                </a:solidFill>
                <a:latin typeface="Times  New Roman"/>
              </a:rPr>
              <a:t>+   </a:t>
            </a:r>
            <a:r>
              <a:rPr lang="en-US" sz="3200" b="1" dirty="0" smtClean="0">
                <a:solidFill>
                  <a:srgbClr val="FF0000"/>
                </a:solidFill>
                <a:latin typeface="Times  New Roman"/>
              </a:rPr>
              <a:t>base</a:t>
            </a:r>
            <a:r>
              <a:rPr lang="vi-VN" sz="3200" b="1" dirty="0" smtClean="0">
                <a:solidFill>
                  <a:srgbClr val="FF0000"/>
                </a:solidFill>
                <a:latin typeface="Times  New Roman"/>
              </a:rPr>
              <a:t>  </a:t>
            </a:r>
            <a:r>
              <a:rPr lang="vi-VN" sz="3200" b="1" dirty="0">
                <a:solidFill>
                  <a:srgbClr val="FF0000"/>
                </a:solidFill>
                <a:latin typeface="Times  New Roman"/>
                <a:sym typeface="Wingdings" panose="05000000000000000000" pitchFamily="2" charset="2"/>
              </a:rPr>
              <a:t>  Muối </a:t>
            </a:r>
            <a:r>
              <a:rPr lang="vi-VN" sz="2400" b="1" dirty="0">
                <a:solidFill>
                  <a:srgbClr val="FF0000"/>
                </a:solidFill>
                <a:latin typeface="Times  New Roman"/>
                <a:sym typeface="Wingdings" panose="05000000000000000000" pitchFamily="2" charset="2"/>
              </a:rPr>
              <a:t>mới</a:t>
            </a:r>
            <a:r>
              <a:rPr lang="vi-VN" sz="3200" b="1" baseline="-25000" dirty="0">
                <a:solidFill>
                  <a:srgbClr val="FF0000"/>
                </a:solidFill>
                <a:latin typeface="Times  New Roman"/>
                <a:sym typeface="Wingdings" panose="05000000000000000000" pitchFamily="2" charset="2"/>
              </a:rPr>
              <a:t>  </a:t>
            </a:r>
            <a:r>
              <a:rPr lang="vi-VN" sz="3200" b="1" dirty="0">
                <a:solidFill>
                  <a:srgbClr val="FF0000"/>
                </a:solidFill>
                <a:latin typeface="Times  New Roman"/>
                <a:sym typeface="Wingdings" panose="05000000000000000000" pitchFamily="2" charset="2"/>
              </a:rPr>
              <a:t>+ </a:t>
            </a:r>
            <a:r>
              <a:rPr lang="en-US" sz="3200" b="1" dirty="0" smtClean="0">
                <a:solidFill>
                  <a:srgbClr val="FF0000"/>
                </a:solidFill>
                <a:latin typeface="Times  New Roman"/>
              </a:rPr>
              <a:t>base</a:t>
            </a:r>
            <a:r>
              <a:rPr lang="vi-VN" sz="3200" b="1" dirty="0" smtClean="0">
                <a:solidFill>
                  <a:srgbClr val="FF0000"/>
                </a:solidFill>
                <a:latin typeface="Times  New Roman"/>
                <a:sym typeface="Wingdings" panose="05000000000000000000" pitchFamily="2" charset="2"/>
              </a:rPr>
              <a:t> </a:t>
            </a:r>
            <a:r>
              <a:rPr lang="vi-VN" sz="2400" b="1" dirty="0">
                <a:solidFill>
                  <a:srgbClr val="FF0000"/>
                </a:solidFill>
                <a:latin typeface="Times  New Roman"/>
                <a:sym typeface="Wingdings" panose="05000000000000000000" pitchFamily="2" charset="2"/>
              </a:rPr>
              <a:t>mới</a:t>
            </a:r>
            <a:endParaRPr lang="en-US" sz="2400" b="1" dirty="0">
              <a:solidFill>
                <a:srgbClr val="FF0000"/>
              </a:solidFill>
              <a:latin typeface="Times  New Roman"/>
            </a:endParaRPr>
          </a:p>
        </p:txBody>
      </p:sp>
      <p:sp>
        <p:nvSpPr>
          <p:cNvPr id="5" name="TextBox 4">
            <a:extLst>
              <a:ext uri="{FF2B5EF4-FFF2-40B4-BE49-F238E27FC236}">
                <a16:creationId xmlns:a16="http://schemas.microsoft.com/office/drawing/2014/main" id="{E264C1BE-5795-4779-80F1-1D697FF88055}"/>
              </a:ext>
            </a:extLst>
          </p:cNvPr>
          <p:cNvSpPr txBox="1"/>
          <p:nvPr/>
        </p:nvSpPr>
        <p:spPr>
          <a:xfrm>
            <a:off x="540304" y="4131913"/>
            <a:ext cx="3033471" cy="75206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vi-VN" sz="3200" u="sng" dirty="0">
                <a:solidFill>
                  <a:srgbClr val="FF0000"/>
                </a:solidFill>
                <a:latin typeface="Times New Roman" panose="02020603050405020304" pitchFamily="18" charset="0"/>
              </a:rPr>
              <a:t>Điều kiện</a:t>
            </a:r>
            <a:r>
              <a:rPr lang="vi-VN" sz="3200" u="sng" dirty="0" smtClean="0">
                <a:solidFill>
                  <a:srgbClr val="FF0000"/>
                </a:solidFill>
                <a:latin typeface="Times New Roman" panose="02020603050405020304" pitchFamily="18" charset="0"/>
              </a:rPr>
              <a:t>:                        </a:t>
            </a:r>
            <a:endParaRPr lang="en-US" sz="3200" u="sng" dirty="0">
              <a:solidFill>
                <a:srgbClr val="FF0000"/>
              </a:solidFill>
              <a:latin typeface="Calibri Light" panose="020F0302020204030204"/>
            </a:endParaRPr>
          </a:p>
        </p:txBody>
      </p:sp>
      <p:sp>
        <p:nvSpPr>
          <p:cNvPr id="6" name="TextBox 5">
            <a:extLst>
              <a:ext uri="{FF2B5EF4-FFF2-40B4-BE49-F238E27FC236}">
                <a16:creationId xmlns:a16="http://schemas.microsoft.com/office/drawing/2014/main" id="{98547752-D7CC-439C-BB9D-99355E343038}"/>
              </a:ext>
            </a:extLst>
          </p:cNvPr>
          <p:cNvSpPr txBox="1"/>
          <p:nvPr/>
        </p:nvSpPr>
        <p:spPr>
          <a:xfrm>
            <a:off x="1225511" y="2273155"/>
            <a:ext cx="9048042" cy="830997"/>
          </a:xfrm>
          <a:prstGeom prst="rect">
            <a:avLst/>
          </a:prstGeom>
          <a:noFill/>
        </p:spPr>
        <p:txBody>
          <a:bodyPr wrap="square" rtlCol="0">
            <a:spAutoFit/>
          </a:bodyPr>
          <a:lstStyle/>
          <a:p>
            <a:pPr>
              <a:lnSpc>
                <a:spcPct val="150000"/>
              </a:lnSpc>
            </a:pPr>
            <a:r>
              <a:rPr lang="en-US" sz="3200" dirty="0" smtClean="0">
                <a:solidFill>
                  <a:prstClr val="black"/>
                </a:solidFill>
                <a:latin typeface="Times New Roman" panose="02020603050405020304" pitchFamily="18" charset="0"/>
              </a:rPr>
              <a:t>CuSO</a:t>
            </a:r>
            <a:r>
              <a:rPr lang="en-US" sz="3200" baseline="-25000" dirty="0" smtClean="0">
                <a:solidFill>
                  <a:prstClr val="black"/>
                </a:solidFill>
                <a:latin typeface="Times New Roman" panose="02020603050405020304" pitchFamily="18" charset="0"/>
              </a:rPr>
              <a:t>4</a:t>
            </a:r>
            <a:r>
              <a:rPr lang="vi-VN" sz="3200" dirty="0" smtClean="0">
                <a:solidFill>
                  <a:prstClr val="black"/>
                </a:solidFill>
                <a:latin typeface="Times New Roman" panose="02020603050405020304" pitchFamily="18" charset="0"/>
              </a:rPr>
              <a:t>   +  </a:t>
            </a:r>
            <a:r>
              <a:rPr lang="en-US" sz="3200" dirty="0" smtClean="0">
                <a:solidFill>
                  <a:prstClr val="black"/>
                </a:solidFill>
                <a:latin typeface="Times New Roman" panose="02020603050405020304" pitchFamily="18" charset="0"/>
              </a:rPr>
              <a:t>2NaOH</a:t>
            </a:r>
            <a:r>
              <a:rPr lang="vi-VN" sz="3200" dirty="0" smtClean="0">
                <a:solidFill>
                  <a:prstClr val="black"/>
                </a:solidFill>
                <a:latin typeface="Times New Roman" panose="02020603050405020304" pitchFamily="18" charset="0"/>
              </a:rPr>
              <a:t>  </a:t>
            </a:r>
            <a:r>
              <a:rPr lang="vi-VN" sz="3200" b="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Cu(OH)</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vi-VN" sz="3200" dirty="0" smtClean="0">
                <a:solidFill>
                  <a:prstClr val="black"/>
                </a:solidFill>
                <a:latin typeface="Times New Roman" panose="02020603050405020304" pitchFamily="18" charset="0"/>
                <a:sym typeface="Wingdings" panose="05000000000000000000" pitchFamily="2" charset="2"/>
              </a:rPr>
              <a:t>↓</a:t>
            </a:r>
            <a:r>
              <a:rPr lang="en-US" sz="3200" baseline="-25000" dirty="0" err="1" smtClean="0">
                <a:solidFill>
                  <a:prstClr val="black"/>
                </a:solidFill>
                <a:latin typeface="Times New Roman" panose="02020603050405020304" pitchFamily="18" charset="0"/>
                <a:sym typeface="Wingdings" panose="05000000000000000000" pitchFamily="2" charset="2"/>
              </a:rPr>
              <a:t>xanh</a:t>
            </a:r>
            <a:r>
              <a:rPr lang="en-US" sz="3200" baseline="-25000" dirty="0" smtClean="0">
                <a:solidFill>
                  <a:prstClr val="black"/>
                </a:solidFill>
                <a:latin typeface="Times New Roman" panose="02020603050405020304" pitchFamily="18" charset="0"/>
                <a:sym typeface="Wingdings" panose="05000000000000000000" pitchFamily="2" charset="2"/>
              </a:rPr>
              <a:t> lam</a:t>
            </a:r>
            <a:r>
              <a:rPr lang="vi-VN" sz="3200" baseline="-25000" dirty="0" smtClean="0">
                <a:solidFill>
                  <a:prstClr val="black"/>
                </a:solidFill>
                <a:latin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Na</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SO</a:t>
            </a:r>
            <a:r>
              <a:rPr lang="en-US" sz="3200" baseline="-25000" dirty="0" smtClean="0">
                <a:solidFill>
                  <a:prstClr val="black"/>
                </a:solidFill>
                <a:latin typeface="Times New Roman" panose="02020603050405020304" pitchFamily="18" charset="0"/>
                <a:sym typeface="Wingdings" panose="05000000000000000000" pitchFamily="2" charset="2"/>
              </a:rPr>
              <a:t>4</a:t>
            </a:r>
            <a:endParaRPr lang="vi-VN" sz="3200" dirty="0">
              <a:solidFill>
                <a:prstClr val="black"/>
              </a:solidFill>
              <a:latin typeface="Times New Roman" panose="02020603050405020304" pitchFamily="18" charset="0"/>
              <a:sym typeface="Wingdings" panose="05000000000000000000" pitchFamily="2" charset="2"/>
            </a:endParaRPr>
          </a:p>
        </p:txBody>
      </p:sp>
      <p:sp>
        <p:nvSpPr>
          <p:cNvPr id="7" name="TextBox 6"/>
          <p:cNvSpPr txBox="1"/>
          <p:nvPr/>
        </p:nvSpPr>
        <p:spPr>
          <a:xfrm>
            <a:off x="1253358" y="3082655"/>
            <a:ext cx="3437159" cy="584775"/>
          </a:xfrm>
          <a:prstGeom prst="rect">
            <a:avLst/>
          </a:prstGeom>
          <a:noFill/>
        </p:spPr>
        <p:txBody>
          <a:bodyPr wrap="none" rtlCol="0">
            <a:spAutoFit/>
          </a:bodyPr>
          <a:lstStyle/>
          <a:p>
            <a:r>
              <a:rPr lang="en-US" sz="3200" dirty="0" err="1" smtClean="0">
                <a:solidFill>
                  <a:prstClr val="black"/>
                </a:solidFill>
                <a:latin typeface="Times New Roman" panose="02020603050405020304" pitchFamily="18" charset="0"/>
                <a:sym typeface="Wingdings" panose="05000000000000000000" pitchFamily="2" charset="2"/>
              </a:rPr>
              <a:t>FeCl</a:t>
            </a:r>
            <a:r>
              <a:rPr lang="vi-VN" sz="3200" baseline="-25000" dirty="0" smtClean="0">
                <a:solidFill>
                  <a:prstClr val="black"/>
                </a:solidFill>
                <a:latin typeface="Times New Roman" panose="02020603050405020304" pitchFamily="18" charset="0"/>
                <a:sym typeface="Wingdings" panose="05000000000000000000" pitchFamily="2" charset="2"/>
              </a:rPr>
              <a:t>3 </a:t>
            </a:r>
            <a:r>
              <a:rPr lang="vi-VN" sz="3200" dirty="0" smtClean="0">
                <a:solidFill>
                  <a:prstClr val="black"/>
                </a:solidFill>
                <a:latin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  KOH</a:t>
            </a:r>
            <a:r>
              <a:rPr lang="vi-VN" sz="3200" dirty="0" smtClean="0">
                <a:solidFill>
                  <a:prstClr val="black"/>
                </a:solidFill>
                <a:latin typeface="Times New Roman" panose="02020603050405020304" pitchFamily="18" charset="0"/>
                <a:sym typeface="Wingdings" panose="05000000000000000000" pitchFamily="2" charset="2"/>
              </a:rPr>
              <a:t>  </a:t>
            </a:r>
            <a:r>
              <a:rPr lang="vi-VN" sz="32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prstClr val="black"/>
              </a:solidFill>
            </a:endParaRPr>
          </a:p>
        </p:txBody>
      </p:sp>
      <p:sp>
        <p:nvSpPr>
          <p:cNvPr id="8" name="TextBox 7"/>
          <p:cNvSpPr txBox="1"/>
          <p:nvPr/>
        </p:nvSpPr>
        <p:spPr>
          <a:xfrm>
            <a:off x="4841381" y="2959543"/>
            <a:ext cx="3845925" cy="830997"/>
          </a:xfrm>
          <a:prstGeom prst="rect">
            <a:avLst/>
          </a:prstGeom>
          <a:noFill/>
        </p:spPr>
        <p:txBody>
          <a:bodyPr wrap="none" rtlCol="0">
            <a:spAutoFit/>
          </a:bodyPr>
          <a:lstStyle/>
          <a:p>
            <a:pPr>
              <a:lnSpc>
                <a:spcPct val="150000"/>
              </a:lnSpc>
            </a:pPr>
            <a:r>
              <a:rPr lang="en-US" sz="3200" dirty="0" smtClean="0">
                <a:solidFill>
                  <a:prstClr val="black"/>
                </a:solidFill>
                <a:latin typeface="Times New Roman" panose="02020603050405020304" pitchFamily="18" charset="0"/>
                <a:sym typeface="Wingdings" panose="05000000000000000000" pitchFamily="2" charset="2"/>
              </a:rPr>
              <a:t>Fe(OH)</a:t>
            </a:r>
            <a:r>
              <a:rPr lang="en-US" sz="3200" baseline="-25000" dirty="0" smtClean="0">
                <a:solidFill>
                  <a:prstClr val="black"/>
                </a:solidFill>
                <a:latin typeface="Times New Roman" panose="02020603050405020304" pitchFamily="18" charset="0"/>
                <a:sym typeface="Wingdings" panose="05000000000000000000" pitchFamily="2" charset="2"/>
              </a:rPr>
              <a:t>3</a:t>
            </a:r>
            <a:r>
              <a:rPr lang="en-US" sz="32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       +   </a:t>
            </a:r>
            <a:r>
              <a:rPr lang="en-US" sz="3200" dirty="0" err="1" smtClean="0">
                <a:solidFill>
                  <a:prstClr val="black"/>
                </a:solidFill>
                <a:latin typeface="Times New Roman" panose="02020603050405020304" pitchFamily="18" charset="0"/>
                <a:sym typeface="Wingdings" panose="05000000000000000000" pitchFamily="2" charset="2"/>
              </a:rPr>
              <a:t>KCl</a:t>
            </a:r>
            <a:endParaRPr lang="en-US" dirty="0">
              <a:solidFill>
                <a:prstClr val="black"/>
              </a:solidFill>
            </a:endParaRPr>
          </a:p>
        </p:txBody>
      </p:sp>
      <p:sp>
        <p:nvSpPr>
          <p:cNvPr id="9" name="TextBox 8"/>
          <p:cNvSpPr txBox="1"/>
          <p:nvPr/>
        </p:nvSpPr>
        <p:spPr>
          <a:xfrm>
            <a:off x="1762138" y="4700559"/>
            <a:ext cx="7536037" cy="701859"/>
          </a:xfrm>
          <a:prstGeom prst="rect">
            <a:avLst/>
          </a:prstGeom>
          <a:noFill/>
        </p:spPr>
        <p:txBody>
          <a:bodyPr wrap="none" rtlCol="0">
            <a:spAutoFit/>
          </a:bodyPr>
          <a:lstStyle/>
          <a:p>
            <a:pPr>
              <a:lnSpc>
                <a:spcPct val="150000"/>
              </a:lnSpc>
            </a:pPr>
            <a:r>
              <a:rPr lang="vi-VN" sz="3000" dirty="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Các</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chất</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tham</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gia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phải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tan (ở </a:t>
            </a:r>
            <a:r>
              <a:rPr lang="en-US" sz="3000" dirty="0" err="1" smtClean="0">
                <a:solidFill>
                  <a:prstClr val="black"/>
                </a:solidFill>
                <a:latin typeface="Times New Roman" panose="02020603050405020304" pitchFamily="18" charset="0"/>
                <a:cs typeface="Times New Roman" panose="02020603050405020304" pitchFamily="18" charset="0"/>
              </a:rPr>
              <a:t>dạng</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dung </a:t>
            </a:r>
            <a:r>
              <a:rPr lang="en-US" sz="3000" dirty="0" err="1" smtClean="0">
                <a:solidFill>
                  <a:prstClr val="black"/>
                </a:solidFill>
                <a:latin typeface="Times New Roman" panose="02020603050405020304" pitchFamily="18" charset="0"/>
                <a:cs typeface="Times New Roman" panose="02020603050405020304" pitchFamily="18" charset="0"/>
              </a:rPr>
              <a:t>dịch</a:t>
            </a:r>
            <a:r>
              <a:rPr lang="en-US" sz="3000" dirty="0" smtClean="0">
                <a:solidFill>
                  <a:prstClr val="black"/>
                </a:solidFill>
                <a:latin typeface="Times New Roman" panose="02020603050405020304" pitchFamily="18" charset="0"/>
                <a:cs typeface="Times New Roman" panose="02020603050405020304" pitchFamily="18" charset="0"/>
              </a:rPr>
              <a:t>)</a:t>
            </a:r>
            <a:endParaRPr lang="en-US" sz="30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22132" y="5473078"/>
            <a:ext cx="8244591" cy="553998"/>
          </a:xfrm>
          <a:prstGeom prst="rect">
            <a:avLst/>
          </a:prstGeom>
          <a:noFill/>
        </p:spPr>
        <p:txBody>
          <a:bodyPr wrap="square" rtlCol="0">
            <a:spAutoFit/>
          </a:bodyPr>
          <a:lstStyle/>
          <a:p>
            <a:r>
              <a:rPr lang="en-US" sz="3000" b="1" dirty="0" err="1" smtClean="0">
                <a:solidFill>
                  <a:srgbClr val="FF0000"/>
                </a:solidFill>
                <a:latin typeface="Times New Roman" panose="02020603050405020304" pitchFamily="18" charset="0"/>
              </a:rPr>
              <a:t>Và</a:t>
            </a:r>
            <a:r>
              <a:rPr lang="en-US" sz="3000" dirty="0" smtClean="0">
                <a:solidFill>
                  <a:prstClr val="black"/>
                </a:solidFill>
                <a:latin typeface="Times New Roman" panose="02020603050405020304" pitchFamily="18" charset="0"/>
              </a:rPr>
              <a:t> </a:t>
            </a:r>
            <a:r>
              <a:rPr lang="vi-VN" sz="3000" dirty="0" smtClean="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Sản</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phẩm</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phải</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có</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chất</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không</a:t>
            </a:r>
            <a:r>
              <a:rPr lang="en-US" sz="3000" dirty="0" smtClean="0">
                <a:solidFill>
                  <a:prstClr val="black"/>
                </a:solidFill>
                <a:latin typeface="Times New Roman" panose="02020603050405020304" pitchFamily="18" charset="0"/>
              </a:rPr>
              <a:t> tan </a:t>
            </a:r>
            <a:r>
              <a:rPr lang="en-US" sz="3000" dirty="0">
                <a:solidFill>
                  <a:prstClr val="black"/>
                </a:solidFill>
                <a:latin typeface="Times New Roman" panose="02020603050405020304" pitchFamily="18" charset="0"/>
              </a:rPr>
              <a:t>(</a:t>
            </a:r>
            <a:r>
              <a:rPr lang="en-US" sz="3000" dirty="0" err="1" smtClean="0">
                <a:solidFill>
                  <a:prstClr val="black"/>
                </a:solidFill>
                <a:latin typeface="Times New Roman" panose="02020603050405020304" pitchFamily="18" charset="0"/>
              </a:rPr>
              <a:t>chất</a:t>
            </a:r>
            <a:r>
              <a:rPr lang="en-US" sz="3000" dirty="0" smtClean="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kết</a:t>
            </a:r>
            <a:r>
              <a:rPr lang="en-US" sz="3000" dirty="0" smtClean="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tủa</a:t>
            </a:r>
            <a:r>
              <a:rPr lang="en-US" sz="3000" dirty="0" smtClean="0">
                <a:solidFill>
                  <a:prstClr val="black"/>
                </a:solidFill>
                <a:latin typeface="Times New Roman" panose="02020603050405020304" pitchFamily="18" charset="0"/>
              </a:rPr>
              <a:t>)</a:t>
            </a:r>
            <a:endParaRPr lang="en-US" sz="3000" dirty="0">
              <a:solidFill>
                <a:prstClr val="black"/>
              </a:solidFill>
            </a:endParaRPr>
          </a:p>
        </p:txBody>
      </p:sp>
      <p:sp>
        <p:nvSpPr>
          <p:cNvPr id="11" name="TextBox 10"/>
          <p:cNvSpPr txBox="1"/>
          <p:nvPr/>
        </p:nvSpPr>
        <p:spPr>
          <a:xfrm>
            <a:off x="10415850" y="3073101"/>
            <a:ext cx="662361"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a:t>
            </a:r>
            <a:endParaRPr lang="en-US" dirty="0">
              <a:solidFill>
                <a:prstClr val="black"/>
              </a:solidFill>
            </a:endParaRPr>
          </a:p>
        </p:txBody>
      </p:sp>
      <p:sp>
        <p:nvSpPr>
          <p:cNvPr id="12" name="TextBox 11"/>
          <p:cNvSpPr txBox="1"/>
          <p:nvPr/>
        </p:nvSpPr>
        <p:spPr>
          <a:xfrm>
            <a:off x="7585247" y="3141332"/>
            <a:ext cx="389850"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3</a:t>
            </a:r>
            <a:endParaRPr lang="en-US" dirty="0">
              <a:solidFill>
                <a:prstClr val="black"/>
              </a:solidFill>
            </a:endParaRPr>
          </a:p>
        </p:txBody>
      </p:sp>
      <p:sp>
        <p:nvSpPr>
          <p:cNvPr id="13" name="TextBox 12"/>
          <p:cNvSpPr txBox="1"/>
          <p:nvPr/>
        </p:nvSpPr>
        <p:spPr>
          <a:xfrm>
            <a:off x="10375284" y="2345632"/>
            <a:ext cx="662361"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(1)</a:t>
            </a:r>
            <a:endParaRPr lang="en-US" dirty="0">
              <a:solidFill>
                <a:prstClr val="black"/>
              </a:solidFill>
            </a:endParaRPr>
          </a:p>
        </p:txBody>
      </p:sp>
      <p:sp>
        <p:nvSpPr>
          <p:cNvPr id="15" name="TextBox 14">
            <a:extLst>
              <a:ext uri="{FF2B5EF4-FFF2-40B4-BE49-F238E27FC236}">
                <a16:creationId xmlns:a16="http://schemas.microsoft.com/office/drawing/2014/main" id="{E264C1BE-5795-4779-80F1-1D697FF88055}"/>
              </a:ext>
            </a:extLst>
          </p:cNvPr>
          <p:cNvSpPr txBox="1"/>
          <p:nvPr/>
        </p:nvSpPr>
        <p:spPr>
          <a:xfrm>
            <a:off x="558235" y="1620798"/>
            <a:ext cx="1754660" cy="83099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u="sng" dirty="0" err="1" smtClean="0">
                <a:solidFill>
                  <a:srgbClr val="FF0000"/>
                </a:solidFill>
                <a:latin typeface="Times New Roman" panose="02020603050405020304" pitchFamily="18" charset="0"/>
                <a:cs typeface="Times New Roman" panose="02020603050405020304" pitchFamily="18" charset="0"/>
              </a:rPr>
              <a:t>Ví</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u="sng" dirty="0" err="1">
                <a:solidFill>
                  <a:srgbClr val="FF0000"/>
                </a:solidFill>
                <a:latin typeface="Times New Roman" panose="02020603050405020304" pitchFamily="18" charset="0"/>
                <a:cs typeface="Times New Roman" panose="02020603050405020304" pitchFamily="18" charset="0"/>
              </a:rPr>
              <a:t>dụ</a:t>
            </a:r>
            <a:r>
              <a:rPr lang="vi-VN" sz="3200" u="sng" dirty="0" smtClean="0">
                <a:solidFill>
                  <a:srgbClr val="FF0000"/>
                </a:solidFill>
                <a:latin typeface="Times New Roman" panose="02020603050405020304" pitchFamily="18" charset="0"/>
                <a:cs typeface="Times New Roman" panose="02020603050405020304" pitchFamily="18" charset="0"/>
              </a:rPr>
              <a:t>:                        </a:t>
            </a:r>
            <a:endParaRPr lang="en-US" sz="3200" u="sng"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260791" y="3111435"/>
            <a:ext cx="1125629" cy="584775"/>
          </a:xfrm>
          <a:prstGeom prst="rect">
            <a:avLst/>
          </a:prstGeom>
          <a:noFill/>
        </p:spPr>
        <p:txBody>
          <a:bodyPr wrap="none" rtlCol="0">
            <a:spAutoFit/>
          </a:bodyPr>
          <a:lstStyle/>
          <a:p>
            <a:r>
              <a:rPr lang="vi-VN" sz="3200" dirty="0">
                <a:solidFill>
                  <a:prstClr val="black"/>
                </a:solidFill>
                <a:latin typeface="Times New Roman" panose="02020603050405020304" pitchFamily="18" charset="0"/>
                <a:sym typeface="Wingdings" panose="05000000000000000000" pitchFamily="2" charset="2"/>
              </a:rPr>
              <a:t>↓</a:t>
            </a:r>
            <a:r>
              <a:rPr lang="en-US" sz="3200" baseline="-25000" dirty="0" err="1">
                <a:solidFill>
                  <a:prstClr val="black"/>
                </a:solidFill>
                <a:latin typeface="Times New Roman" panose="02020603050405020304" pitchFamily="18" charset="0"/>
                <a:sym typeface="Wingdings" panose="05000000000000000000" pitchFamily="2" charset="2"/>
              </a:rPr>
              <a:t>nâu</a:t>
            </a:r>
            <a:r>
              <a:rPr lang="en-US" sz="3200" baseline="-25000" dirty="0">
                <a:solidFill>
                  <a:prstClr val="black"/>
                </a:solidFill>
                <a:latin typeface="Times New Roman" panose="02020603050405020304" pitchFamily="18" charset="0"/>
                <a:sym typeface="Wingdings" panose="05000000000000000000" pitchFamily="2" charset="2"/>
              </a:rPr>
              <a:t> </a:t>
            </a:r>
            <a:r>
              <a:rPr lang="en-US" sz="3200" baseline="-25000" dirty="0" err="1">
                <a:solidFill>
                  <a:prstClr val="black"/>
                </a:solidFill>
                <a:latin typeface="Times New Roman" panose="02020603050405020304" pitchFamily="18" charset="0"/>
                <a:sym typeface="Wingdings" panose="05000000000000000000" pitchFamily="2" charset="2"/>
              </a:rPr>
              <a:t>đỏ</a:t>
            </a:r>
            <a:endParaRPr lang="en-US" dirty="0"/>
          </a:p>
        </p:txBody>
      </p:sp>
      <p:sp>
        <p:nvSpPr>
          <p:cNvPr id="16" name="TextBox 15"/>
          <p:cNvSpPr txBox="1"/>
          <p:nvPr/>
        </p:nvSpPr>
        <p:spPr>
          <a:xfrm>
            <a:off x="2777012" y="3093404"/>
            <a:ext cx="389850"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3</a:t>
            </a:r>
            <a:endParaRPr lang="en-US" dirty="0">
              <a:solidFill>
                <a:prstClr val="black"/>
              </a:solidFill>
            </a:endParaRPr>
          </a:p>
        </p:txBody>
      </p:sp>
      <p:sp>
        <p:nvSpPr>
          <p:cNvPr id="17" name="TextBox 16"/>
          <p:cNvSpPr txBox="1"/>
          <p:nvPr/>
        </p:nvSpPr>
        <p:spPr>
          <a:xfrm>
            <a:off x="1298182" y="3719147"/>
            <a:ext cx="4030270" cy="584775"/>
          </a:xfrm>
          <a:prstGeom prst="rect">
            <a:avLst/>
          </a:prstGeom>
          <a:noFill/>
        </p:spPr>
        <p:txBody>
          <a:bodyPr wrap="none" rtlCol="0">
            <a:spAutoFit/>
          </a:bodyPr>
          <a:lstStyle/>
          <a:p>
            <a:r>
              <a:rPr lang="en-US" sz="3200" dirty="0" err="1" smtClean="0">
                <a:solidFill>
                  <a:prstClr val="black"/>
                </a:solidFill>
                <a:latin typeface="Times New Roman" panose="02020603050405020304" pitchFamily="18" charset="0"/>
                <a:sym typeface="Wingdings" panose="05000000000000000000" pitchFamily="2" charset="2"/>
              </a:rPr>
              <a:t>CaCO</a:t>
            </a:r>
            <a:r>
              <a:rPr lang="vi-VN" sz="3200" baseline="-25000" dirty="0" smtClean="0">
                <a:solidFill>
                  <a:prstClr val="black"/>
                </a:solidFill>
                <a:latin typeface="Times New Roman" panose="02020603050405020304" pitchFamily="18" charset="0"/>
                <a:sym typeface="Wingdings" panose="05000000000000000000" pitchFamily="2" charset="2"/>
              </a:rPr>
              <a:t>3 </a:t>
            </a:r>
            <a:r>
              <a:rPr lang="vi-VN" sz="3200" dirty="0" smtClean="0">
                <a:solidFill>
                  <a:prstClr val="black"/>
                </a:solidFill>
                <a:latin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Ba(OH)</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vi-VN" sz="3200" dirty="0" smtClean="0">
                <a:solidFill>
                  <a:prstClr val="black"/>
                </a:solidFill>
                <a:latin typeface="Times New Roman" panose="02020603050405020304" pitchFamily="18" charset="0"/>
                <a:sym typeface="Wingdings" panose="05000000000000000000" pitchFamily="2" charset="2"/>
              </a:rPr>
              <a:t>  </a:t>
            </a:r>
            <a:r>
              <a:rPr lang="vi-VN" sz="32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prstClr val="black"/>
              </a:solidFill>
            </a:endParaRPr>
          </a:p>
        </p:txBody>
      </p:sp>
      <p:sp>
        <p:nvSpPr>
          <p:cNvPr id="18" name="TextBox 17"/>
          <p:cNvSpPr txBox="1"/>
          <p:nvPr/>
        </p:nvSpPr>
        <p:spPr>
          <a:xfrm>
            <a:off x="5395687" y="3709814"/>
            <a:ext cx="3479852" cy="553998"/>
          </a:xfrm>
          <a:prstGeom prst="rect">
            <a:avLst/>
          </a:prstGeom>
          <a:noFill/>
        </p:spPr>
        <p:txBody>
          <a:bodyPr wrap="square" rtlCol="0">
            <a:spAutoFit/>
          </a:bodyPr>
          <a:lstStyle/>
          <a:p>
            <a:r>
              <a:rPr lang="en-US" sz="3000" dirty="0" err="1" smtClean="0">
                <a:solidFill>
                  <a:prstClr val="black"/>
                </a:solidFill>
                <a:latin typeface="Times New Roman" panose="02020603050405020304" pitchFamily="18" charset="0"/>
              </a:rPr>
              <a:t>Không</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phản</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ứng</a:t>
            </a:r>
            <a:endParaRPr lang="en-US" sz="3000" dirty="0">
              <a:solidFill>
                <a:prstClr val="black"/>
              </a:solidFill>
            </a:endParaRPr>
          </a:p>
        </p:txBody>
      </p:sp>
      <p:sp>
        <p:nvSpPr>
          <p:cNvPr id="19" name="TextBox 18"/>
          <p:cNvSpPr txBox="1"/>
          <p:nvPr/>
        </p:nvSpPr>
        <p:spPr>
          <a:xfrm>
            <a:off x="510993" y="282390"/>
            <a:ext cx="11160171" cy="1200329"/>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2. MUỐI </a:t>
            </a:r>
            <a:r>
              <a:rPr lang="en-US" sz="2400" b="1" dirty="0">
                <a:latin typeface="Times New Roman" panose="02020603050405020304" pitchFamily="18" charset="0"/>
                <a:cs typeface="Times New Roman" panose="02020603050405020304" pitchFamily="18" charset="0"/>
              </a:rPr>
              <a:t>CÓ TÁC DỤNG VỚI </a:t>
            </a:r>
            <a:r>
              <a:rPr lang="en-US" sz="2400" b="1" dirty="0" smtClean="0">
                <a:latin typeface="Times New Roman" panose="02020603050405020304" pitchFamily="18" charset="0"/>
                <a:cs typeface="Times New Roman" panose="02020603050405020304" pitchFamily="18" charset="0"/>
              </a:rPr>
              <a:t>BASE KHÔNG? </a:t>
            </a:r>
            <a:r>
              <a:rPr lang="en-US" sz="2400" b="1" dirty="0">
                <a:latin typeface="Times New Roman" panose="02020603050405020304" pitchFamily="18" charset="0"/>
                <a:cs typeface="Times New Roman" panose="02020603050405020304" pitchFamily="18" charset="0"/>
              </a:rPr>
              <a:t>PTHH </a:t>
            </a:r>
            <a:r>
              <a:rPr lang="en-US" sz="2400" b="1" dirty="0" smtClean="0">
                <a:latin typeface="Times New Roman" panose="02020603050405020304" pitchFamily="18" charset="0"/>
                <a:cs typeface="Times New Roman" panose="02020603050405020304" pitchFamily="18" charset="0"/>
              </a:rPr>
              <a:t>XẢY RA NH</a:t>
            </a:r>
            <a:r>
              <a:rPr lang="vi-VN" sz="2400" b="1" dirty="0" smtClean="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THẾ </a:t>
            </a:r>
            <a:r>
              <a:rPr lang="en-US" sz="2400" b="1" dirty="0" smtClean="0">
                <a:latin typeface="Times New Roman" panose="02020603050405020304" pitchFamily="18" charset="0"/>
                <a:cs typeface="Times New Roman" panose="02020603050405020304" pitchFamily="18" charset="0"/>
              </a:rPr>
              <a:t>NÀO?</a:t>
            </a:r>
          </a:p>
          <a:p>
            <a:pPr algn="ctr"/>
            <a:endParaRPr lang="en-US" sz="2400" b="1" dirty="0">
              <a:latin typeface="Times New Roman" panose="02020603050405020304" pitchFamily="18" charset="0"/>
              <a:cs typeface="Times New Roman" panose="02020603050405020304" pitchFamily="18" charset="0"/>
            </a:endParaRPr>
          </a:p>
          <a:p>
            <a:pPr marL="457200" indent="-457200" algn="ctr">
              <a:buAutoNum type="arabicPeriod"/>
            </a:pPr>
            <a:endParaRPr lang="en-US" sz="2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933822" y="4173687"/>
            <a:ext cx="3983783" cy="784830"/>
          </a:xfrm>
          <a:prstGeom prst="rect">
            <a:avLst/>
          </a:prstGeom>
          <a:noFill/>
        </p:spPr>
        <p:txBody>
          <a:bodyPr wrap="none" rtlCol="0">
            <a:spAutoFit/>
          </a:bodyPr>
          <a:lstStyle/>
          <a:p>
            <a:pPr>
              <a:lnSpc>
                <a:spcPct val="150000"/>
              </a:lnSpc>
            </a:pPr>
            <a:r>
              <a:rPr lang="en-US" sz="3000" dirty="0">
                <a:solidFill>
                  <a:prstClr val="black"/>
                </a:solidFill>
                <a:latin typeface="Times New Roman" panose="02020603050405020304" pitchFamily="18" charset="0"/>
                <a:cs typeface="Times New Roman" panose="02020603050405020304" pitchFamily="18" charset="0"/>
              </a:rPr>
              <a:t>(</a:t>
            </a:r>
            <a:r>
              <a:rPr lang="en-US" sz="3000" dirty="0" err="1" smtClean="0">
                <a:solidFill>
                  <a:prstClr val="black"/>
                </a:solidFill>
                <a:latin typeface="Times New Roman" panose="02020603050405020304" pitchFamily="18" charset="0"/>
                <a:cs typeface="Times New Roman" panose="02020603050405020304" pitchFamily="18" charset="0"/>
              </a:rPr>
              <a:t>cần</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thoả</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cả</a:t>
            </a:r>
            <a:r>
              <a:rPr lang="en-US" sz="3000" dirty="0">
                <a:solidFill>
                  <a:prstClr val="black"/>
                </a:solidFill>
                <a:latin typeface="Times New Roman" panose="02020603050405020304" pitchFamily="18" charset="0"/>
                <a:cs typeface="Times New Roman" panose="02020603050405020304" pitchFamily="18" charset="0"/>
              </a:rPr>
              <a:t> 2 </a:t>
            </a:r>
            <a:r>
              <a:rPr lang="en-US" sz="3000" dirty="0" err="1" smtClean="0">
                <a:solidFill>
                  <a:prstClr val="black"/>
                </a:solidFill>
                <a:latin typeface="Times New Roman" panose="02020603050405020304" pitchFamily="18" charset="0"/>
                <a:cs typeface="Times New Roman" panose="02020603050405020304" pitchFamily="18" charset="0"/>
              </a:rPr>
              <a:t>điều</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kiện</a:t>
            </a:r>
            <a:r>
              <a:rPr lang="en-US" sz="30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4371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barn(inVertical)">
                                      <p:cBhvr>
                                        <p:cTn id="63" dur="5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2" grpId="0"/>
      <p:bldP spid="16" grpId="0"/>
      <p:bldP spid="17" grpId="0"/>
      <p:bldP spid="18" grpId="0"/>
      <p:bldP spid="19" grpId="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993" y="121026"/>
            <a:ext cx="11304441" cy="1200329"/>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3. MUỐI </a:t>
            </a:r>
            <a:r>
              <a:rPr lang="en-US" sz="2400" b="1" dirty="0">
                <a:solidFill>
                  <a:srgbClr val="FF0000"/>
                </a:solidFill>
                <a:latin typeface="Times New Roman" panose="02020603050405020304" pitchFamily="18" charset="0"/>
                <a:cs typeface="Times New Roman" panose="02020603050405020304" pitchFamily="18" charset="0"/>
              </a:rPr>
              <a:t>CÓ TÁC DỤNG VỚI MUỐI </a:t>
            </a:r>
            <a:r>
              <a:rPr lang="en-US" sz="2400" b="1" dirty="0" smtClean="0">
                <a:solidFill>
                  <a:srgbClr val="FF0000"/>
                </a:solidFill>
                <a:latin typeface="Times New Roman" panose="02020603050405020304" pitchFamily="18" charset="0"/>
                <a:cs typeface="Times New Roman" panose="02020603050405020304" pitchFamily="18" charset="0"/>
              </a:rPr>
              <a:t>KHÔNG? </a:t>
            </a:r>
            <a:r>
              <a:rPr lang="en-US" sz="2400" b="1" dirty="0">
                <a:solidFill>
                  <a:srgbClr val="FF0000"/>
                </a:solidFill>
                <a:latin typeface="Times New Roman" panose="02020603050405020304" pitchFamily="18" charset="0"/>
                <a:cs typeface="Times New Roman" panose="02020603050405020304" pitchFamily="18" charset="0"/>
              </a:rPr>
              <a:t>PTHH </a:t>
            </a:r>
            <a:r>
              <a:rPr lang="en-US" sz="2400" b="1" dirty="0" smtClean="0">
                <a:solidFill>
                  <a:srgbClr val="FF0000"/>
                </a:solidFill>
                <a:latin typeface="Times New Roman" panose="02020603050405020304" pitchFamily="18" charset="0"/>
                <a:cs typeface="Times New Roman" panose="02020603050405020304" pitchFamily="18" charset="0"/>
              </a:rPr>
              <a:t>XẢY RA NH</a:t>
            </a:r>
            <a:r>
              <a:rPr lang="vi-VN" sz="2400" b="1" dirty="0" smtClean="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 THẾ </a:t>
            </a:r>
            <a:r>
              <a:rPr lang="en-US" sz="2400" b="1" dirty="0" smtClean="0">
                <a:solidFill>
                  <a:srgbClr val="FF0000"/>
                </a:solidFill>
                <a:latin typeface="Times New Roman" panose="02020603050405020304" pitchFamily="18" charset="0"/>
                <a:cs typeface="Times New Roman" panose="02020603050405020304" pitchFamily="18" charset="0"/>
              </a:rPr>
              <a:t>NÀO? </a:t>
            </a:r>
          </a:p>
          <a:p>
            <a:pPr algn="ct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7" name="9convert.com - Thí nghiệm NaCl  AgNO3_360p">
            <a:hlinkClick r:id="" action="ppaction://media"/>
            <a:extLst>
              <a:ext uri="{FF2B5EF4-FFF2-40B4-BE49-F238E27FC236}">
                <a16:creationId xmlns:a16="http://schemas.microsoft.com/office/drawing/2014/main" id="{CB6D0CF3-25B9-4634-AE73-39B0AE223B1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32339" y="1223682"/>
            <a:ext cx="9912568" cy="4848669"/>
          </a:xfrm>
          <a:prstGeom prst="rect">
            <a:avLst/>
          </a:prstGeom>
        </p:spPr>
      </p:pic>
    </p:spTree>
    <p:extLst>
      <p:ext uri="{BB962C8B-B14F-4D97-AF65-F5344CB8AC3E}">
        <p14:creationId xmlns:p14="http://schemas.microsoft.com/office/powerpoint/2010/main" val="612682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8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6ADBDA-F1F7-479F-8E6F-46A611B9D65E}"/>
              </a:ext>
            </a:extLst>
          </p:cNvPr>
          <p:cNvSpPr txBox="1"/>
          <p:nvPr/>
        </p:nvSpPr>
        <p:spPr>
          <a:xfrm>
            <a:off x="1253358" y="1156346"/>
            <a:ext cx="9573610" cy="584775"/>
          </a:xfrm>
          <a:prstGeom prst="rect">
            <a:avLst/>
          </a:prstGeom>
          <a:noFill/>
        </p:spPr>
        <p:txBody>
          <a:bodyPr wrap="square" rtlCol="0">
            <a:spAutoFit/>
          </a:bodyPr>
          <a:lstStyle/>
          <a:p>
            <a:r>
              <a:rPr lang="en-US" sz="3200" b="1" dirty="0" smtClean="0">
                <a:solidFill>
                  <a:srgbClr val="FF0000"/>
                </a:solidFill>
                <a:latin typeface="Times  New Roman"/>
              </a:rPr>
              <a:t>3.    </a:t>
            </a:r>
            <a:r>
              <a:rPr lang="vi-VN" sz="3200" b="1" dirty="0" smtClean="0">
                <a:solidFill>
                  <a:srgbClr val="FF0000"/>
                </a:solidFill>
                <a:latin typeface="Times  New Roman"/>
              </a:rPr>
              <a:t>Muối  </a:t>
            </a:r>
            <a:r>
              <a:rPr lang="vi-VN" sz="3200" b="1" dirty="0">
                <a:solidFill>
                  <a:srgbClr val="FF0000"/>
                </a:solidFill>
                <a:latin typeface="Times  New Roman"/>
              </a:rPr>
              <a:t>+   </a:t>
            </a:r>
            <a:r>
              <a:rPr lang="en-US" sz="3200" b="1" dirty="0" err="1">
                <a:solidFill>
                  <a:srgbClr val="FF0000"/>
                </a:solidFill>
                <a:latin typeface="Times  New Roman"/>
              </a:rPr>
              <a:t>muối</a:t>
            </a:r>
            <a:r>
              <a:rPr lang="vi-VN" sz="3200" b="1" dirty="0" smtClean="0">
                <a:solidFill>
                  <a:srgbClr val="FF0000"/>
                </a:solidFill>
                <a:latin typeface="Times  New Roman"/>
              </a:rPr>
              <a:t>  </a:t>
            </a:r>
            <a:r>
              <a:rPr lang="vi-VN" sz="3200" b="1" dirty="0">
                <a:solidFill>
                  <a:srgbClr val="FF0000"/>
                </a:solidFill>
                <a:latin typeface="Times  New Roman"/>
                <a:sym typeface="Wingdings" panose="05000000000000000000" pitchFamily="2" charset="2"/>
              </a:rPr>
              <a:t>  Muối </a:t>
            </a:r>
            <a:r>
              <a:rPr lang="vi-VN" sz="2400" b="1" dirty="0">
                <a:solidFill>
                  <a:srgbClr val="FF0000"/>
                </a:solidFill>
                <a:latin typeface="Times  New Roman"/>
                <a:sym typeface="Wingdings" panose="05000000000000000000" pitchFamily="2" charset="2"/>
              </a:rPr>
              <a:t>mới</a:t>
            </a:r>
            <a:r>
              <a:rPr lang="vi-VN" sz="3200" b="1" baseline="-25000" dirty="0">
                <a:solidFill>
                  <a:srgbClr val="FF0000"/>
                </a:solidFill>
                <a:latin typeface="Times  New Roman"/>
                <a:sym typeface="Wingdings" panose="05000000000000000000" pitchFamily="2" charset="2"/>
              </a:rPr>
              <a:t>  </a:t>
            </a:r>
            <a:r>
              <a:rPr lang="vi-VN" sz="3200" b="1" dirty="0">
                <a:solidFill>
                  <a:srgbClr val="FF0000"/>
                </a:solidFill>
                <a:latin typeface="Times  New Roman"/>
                <a:sym typeface="Wingdings" panose="05000000000000000000" pitchFamily="2" charset="2"/>
              </a:rPr>
              <a:t>+ </a:t>
            </a:r>
            <a:r>
              <a:rPr lang="en-US" sz="3200" b="1" dirty="0" err="1">
                <a:solidFill>
                  <a:srgbClr val="FF0000"/>
                </a:solidFill>
                <a:latin typeface="Times  New Roman"/>
              </a:rPr>
              <a:t>muối</a:t>
            </a:r>
            <a:r>
              <a:rPr lang="vi-VN" sz="3200" b="1" dirty="0" smtClean="0">
                <a:solidFill>
                  <a:srgbClr val="FF0000"/>
                </a:solidFill>
                <a:latin typeface="Times  New Roman"/>
                <a:sym typeface="Wingdings" panose="05000000000000000000" pitchFamily="2" charset="2"/>
              </a:rPr>
              <a:t> </a:t>
            </a:r>
            <a:r>
              <a:rPr lang="vi-VN" sz="2400" b="1" dirty="0">
                <a:solidFill>
                  <a:srgbClr val="FF0000"/>
                </a:solidFill>
                <a:latin typeface="Times  New Roman"/>
                <a:sym typeface="Wingdings" panose="05000000000000000000" pitchFamily="2" charset="2"/>
              </a:rPr>
              <a:t>mới</a:t>
            </a:r>
            <a:endParaRPr lang="en-US" sz="2400" b="1" dirty="0">
              <a:solidFill>
                <a:srgbClr val="FF0000"/>
              </a:solidFill>
              <a:latin typeface="Times  New Roman"/>
            </a:endParaRPr>
          </a:p>
        </p:txBody>
      </p:sp>
      <p:sp>
        <p:nvSpPr>
          <p:cNvPr id="5" name="TextBox 4">
            <a:extLst>
              <a:ext uri="{FF2B5EF4-FFF2-40B4-BE49-F238E27FC236}">
                <a16:creationId xmlns:a16="http://schemas.microsoft.com/office/drawing/2014/main" id="{E264C1BE-5795-4779-80F1-1D697FF88055}"/>
              </a:ext>
            </a:extLst>
          </p:cNvPr>
          <p:cNvSpPr txBox="1"/>
          <p:nvPr/>
        </p:nvSpPr>
        <p:spPr>
          <a:xfrm>
            <a:off x="540304" y="4063673"/>
            <a:ext cx="3033471" cy="75206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vi-VN" sz="3200" u="sng" dirty="0">
                <a:solidFill>
                  <a:srgbClr val="FF0000"/>
                </a:solidFill>
                <a:latin typeface="Times New Roman" panose="02020603050405020304" pitchFamily="18" charset="0"/>
              </a:rPr>
              <a:t>Điều kiện</a:t>
            </a:r>
            <a:r>
              <a:rPr lang="vi-VN" sz="3200" u="sng" dirty="0" smtClean="0">
                <a:solidFill>
                  <a:srgbClr val="FF0000"/>
                </a:solidFill>
                <a:latin typeface="Times New Roman" panose="02020603050405020304" pitchFamily="18" charset="0"/>
              </a:rPr>
              <a:t>:                        </a:t>
            </a:r>
            <a:endParaRPr lang="en-US" sz="3200" u="sng" dirty="0">
              <a:solidFill>
                <a:srgbClr val="FF0000"/>
              </a:solidFill>
              <a:latin typeface="Calibri Light" panose="020F0302020204030204"/>
            </a:endParaRPr>
          </a:p>
        </p:txBody>
      </p:sp>
      <p:sp>
        <p:nvSpPr>
          <p:cNvPr id="6" name="TextBox 5">
            <a:extLst>
              <a:ext uri="{FF2B5EF4-FFF2-40B4-BE49-F238E27FC236}">
                <a16:creationId xmlns:a16="http://schemas.microsoft.com/office/drawing/2014/main" id="{98547752-D7CC-439C-BB9D-99355E343038}"/>
              </a:ext>
            </a:extLst>
          </p:cNvPr>
          <p:cNvSpPr txBox="1"/>
          <p:nvPr/>
        </p:nvSpPr>
        <p:spPr>
          <a:xfrm>
            <a:off x="1225511" y="2273155"/>
            <a:ext cx="9048042" cy="830997"/>
          </a:xfrm>
          <a:prstGeom prst="rect">
            <a:avLst/>
          </a:prstGeom>
          <a:noFill/>
        </p:spPr>
        <p:txBody>
          <a:bodyPr wrap="square" rtlCol="0">
            <a:spAutoFit/>
          </a:bodyPr>
          <a:lstStyle/>
          <a:p>
            <a:pPr>
              <a:lnSpc>
                <a:spcPct val="150000"/>
              </a:lnSpc>
            </a:pPr>
            <a:r>
              <a:rPr lang="en-US" sz="3200" dirty="0" smtClean="0">
                <a:solidFill>
                  <a:prstClr val="black"/>
                </a:solidFill>
                <a:latin typeface="Times New Roman" panose="02020603050405020304" pitchFamily="18" charset="0"/>
              </a:rPr>
              <a:t>AgNO</a:t>
            </a:r>
            <a:r>
              <a:rPr lang="en-US" sz="3200" baseline="-25000" dirty="0" smtClean="0">
                <a:solidFill>
                  <a:prstClr val="black"/>
                </a:solidFill>
                <a:latin typeface="Times New Roman" panose="02020603050405020304" pitchFamily="18" charset="0"/>
              </a:rPr>
              <a:t>3</a:t>
            </a:r>
            <a:r>
              <a:rPr lang="vi-VN" sz="3200" dirty="0" smtClean="0">
                <a:solidFill>
                  <a:prstClr val="black"/>
                </a:solidFill>
                <a:latin typeface="Times New Roman" panose="02020603050405020304" pitchFamily="18" charset="0"/>
              </a:rPr>
              <a:t>   +  </a:t>
            </a:r>
            <a:r>
              <a:rPr lang="en-US" sz="3200" dirty="0" err="1" smtClean="0">
                <a:solidFill>
                  <a:prstClr val="black"/>
                </a:solidFill>
                <a:latin typeface="Times New Roman" panose="02020603050405020304" pitchFamily="18" charset="0"/>
              </a:rPr>
              <a:t>NaCl</a:t>
            </a:r>
            <a:r>
              <a:rPr lang="vi-VN" sz="3200" dirty="0" smtClean="0">
                <a:solidFill>
                  <a:prstClr val="black"/>
                </a:solidFill>
                <a:latin typeface="Times New Roman" panose="02020603050405020304" pitchFamily="18" charset="0"/>
              </a:rPr>
              <a:t>  </a:t>
            </a:r>
            <a:r>
              <a:rPr lang="vi-VN" sz="3200" b="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err="1" smtClean="0">
                <a:solidFill>
                  <a:prstClr val="black"/>
                </a:solidFill>
                <a:latin typeface="Times New Roman" panose="02020603050405020304" pitchFamily="18" charset="0"/>
                <a:sym typeface="Wingdings" panose="05000000000000000000" pitchFamily="2" charset="2"/>
              </a:rPr>
              <a:t>AgCl</a:t>
            </a:r>
            <a:r>
              <a:rPr lang="vi-VN" sz="3200" dirty="0" smtClean="0">
                <a:solidFill>
                  <a:prstClr val="black"/>
                </a:solidFill>
                <a:latin typeface="Times New Roman" panose="02020603050405020304" pitchFamily="18" charset="0"/>
                <a:sym typeface="Wingdings" panose="05000000000000000000" pitchFamily="2" charset="2"/>
              </a:rPr>
              <a:t>↓</a:t>
            </a:r>
            <a:r>
              <a:rPr lang="en-US" sz="3200" baseline="-25000" dirty="0" err="1" smtClean="0">
                <a:solidFill>
                  <a:prstClr val="black"/>
                </a:solidFill>
                <a:latin typeface="Times New Roman" panose="02020603050405020304" pitchFamily="18" charset="0"/>
                <a:sym typeface="Wingdings" panose="05000000000000000000" pitchFamily="2" charset="2"/>
              </a:rPr>
              <a:t>trắng</a:t>
            </a:r>
            <a:r>
              <a:rPr lang="en-US" sz="3200" baseline="-250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NaNO</a:t>
            </a:r>
            <a:r>
              <a:rPr lang="en-US" sz="3200" baseline="-25000" dirty="0" smtClean="0">
                <a:solidFill>
                  <a:prstClr val="black"/>
                </a:solidFill>
                <a:latin typeface="Times New Roman" panose="02020603050405020304" pitchFamily="18" charset="0"/>
                <a:sym typeface="Wingdings" panose="05000000000000000000" pitchFamily="2" charset="2"/>
              </a:rPr>
              <a:t>3</a:t>
            </a:r>
            <a:endParaRPr lang="vi-VN" sz="3200" dirty="0">
              <a:solidFill>
                <a:prstClr val="black"/>
              </a:solidFill>
              <a:latin typeface="Times New Roman" panose="02020603050405020304" pitchFamily="18" charset="0"/>
              <a:sym typeface="Wingdings" panose="05000000000000000000" pitchFamily="2" charset="2"/>
            </a:endParaRPr>
          </a:p>
        </p:txBody>
      </p:sp>
      <p:sp>
        <p:nvSpPr>
          <p:cNvPr id="7" name="TextBox 6"/>
          <p:cNvSpPr txBox="1"/>
          <p:nvPr/>
        </p:nvSpPr>
        <p:spPr>
          <a:xfrm>
            <a:off x="1253358" y="3082655"/>
            <a:ext cx="3733714"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BaCl</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vi-VN" sz="3200" baseline="-250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  K</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CO</a:t>
            </a:r>
            <a:r>
              <a:rPr lang="en-US" sz="3200" baseline="-25000" dirty="0" smtClean="0">
                <a:solidFill>
                  <a:prstClr val="black"/>
                </a:solidFill>
                <a:latin typeface="Times New Roman" panose="02020603050405020304" pitchFamily="18" charset="0"/>
                <a:sym typeface="Wingdings" panose="05000000000000000000" pitchFamily="2" charset="2"/>
              </a:rPr>
              <a:t>3</a:t>
            </a:r>
            <a:r>
              <a:rPr lang="vi-VN" sz="3200" dirty="0" smtClean="0">
                <a:solidFill>
                  <a:prstClr val="black"/>
                </a:solidFill>
                <a:latin typeface="Times New Roman" panose="02020603050405020304" pitchFamily="18" charset="0"/>
                <a:sym typeface="Wingdings" panose="05000000000000000000" pitchFamily="2" charset="2"/>
              </a:rPr>
              <a:t>  </a:t>
            </a:r>
            <a:r>
              <a:rPr lang="vi-VN" sz="32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prstClr val="black"/>
              </a:solidFill>
            </a:endParaRPr>
          </a:p>
        </p:txBody>
      </p:sp>
      <p:sp>
        <p:nvSpPr>
          <p:cNvPr id="8" name="TextBox 7"/>
          <p:cNvSpPr txBox="1"/>
          <p:nvPr/>
        </p:nvSpPr>
        <p:spPr>
          <a:xfrm>
            <a:off x="4841381" y="2959543"/>
            <a:ext cx="3733714" cy="830997"/>
          </a:xfrm>
          <a:prstGeom prst="rect">
            <a:avLst/>
          </a:prstGeom>
          <a:noFill/>
        </p:spPr>
        <p:txBody>
          <a:bodyPr wrap="none" rtlCol="0">
            <a:spAutoFit/>
          </a:bodyPr>
          <a:lstStyle/>
          <a:p>
            <a:pPr>
              <a:lnSpc>
                <a:spcPct val="150000"/>
              </a:lnSpc>
            </a:pPr>
            <a:r>
              <a:rPr lang="en-US" sz="3200" dirty="0" smtClean="0">
                <a:solidFill>
                  <a:prstClr val="black"/>
                </a:solidFill>
                <a:latin typeface="Times New Roman" panose="02020603050405020304" pitchFamily="18" charset="0"/>
                <a:sym typeface="Wingdings" panose="05000000000000000000" pitchFamily="2" charset="2"/>
              </a:rPr>
              <a:t>BaCO</a:t>
            </a:r>
            <a:r>
              <a:rPr lang="en-US" sz="3200" baseline="-25000" dirty="0" smtClean="0">
                <a:solidFill>
                  <a:prstClr val="black"/>
                </a:solidFill>
                <a:latin typeface="Times New Roman" panose="02020603050405020304" pitchFamily="18" charset="0"/>
                <a:sym typeface="Wingdings" panose="05000000000000000000" pitchFamily="2" charset="2"/>
              </a:rPr>
              <a:t>3</a:t>
            </a:r>
            <a:r>
              <a:rPr lang="en-US" sz="32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       +   </a:t>
            </a:r>
            <a:r>
              <a:rPr lang="en-US" sz="3200" dirty="0" err="1" smtClean="0">
                <a:solidFill>
                  <a:prstClr val="black"/>
                </a:solidFill>
                <a:latin typeface="Times New Roman" panose="02020603050405020304" pitchFamily="18" charset="0"/>
                <a:sym typeface="Wingdings" panose="05000000000000000000" pitchFamily="2" charset="2"/>
              </a:rPr>
              <a:t>KCl</a:t>
            </a:r>
            <a:endParaRPr lang="en-US" dirty="0">
              <a:solidFill>
                <a:prstClr val="black"/>
              </a:solidFill>
            </a:endParaRPr>
          </a:p>
        </p:txBody>
      </p:sp>
      <p:sp>
        <p:nvSpPr>
          <p:cNvPr id="9" name="TextBox 8"/>
          <p:cNvSpPr txBox="1"/>
          <p:nvPr/>
        </p:nvSpPr>
        <p:spPr>
          <a:xfrm>
            <a:off x="1762138" y="4700559"/>
            <a:ext cx="7536037" cy="701859"/>
          </a:xfrm>
          <a:prstGeom prst="rect">
            <a:avLst/>
          </a:prstGeom>
          <a:noFill/>
        </p:spPr>
        <p:txBody>
          <a:bodyPr wrap="none" rtlCol="0">
            <a:spAutoFit/>
          </a:bodyPr>
          <a:lstStyle/>
          <a:p>
            <a:pPr>
              <a:lnSpc>
                <a:spcPct val="150000"/>
              </a:lnSpc>
            </a:pPr>
            <a:r>
              <a:rPr lang="vi-VN" sz="3000" dirty="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Các</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chất</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tham</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gia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phải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tan (ở </a:t>
            </a:r>
            <a:r>
              <a:rPr lang="en-US" sz="3000" dirty="0" err="1" smtClean="0">
                <a:solidFill>
                  <a:prstClr val="black"/>
                </a:solidFill>
                <a:latin typeface="Times New Roman" panose="02020603050405020304" pitchFamily="18" charset="0"/>
                <a:cs typeface="Times New Roman" panose="02020603050405020304" pitchFamily="18" charset="0"/>
              </a:rPr>
              <a:t>dạng</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dung </a:t>
            </a:r>
            <a:r>
              <a:rPr lang="en-US" sz="3000" dirty="0" err="1" smtClean="0">
                <a:solidFill>
                  <a:prstClr val="black"/>
                </a:solidFill>
                <a:latin typeface="Times New Roman" panose="02020603050405020304" pitchFamily="18" charset="0"/>
                <a:cs typeface="Times New Roman" panose="02020603050405020304" pitchFamily="18" charset="0"/>
              </a:rPr>
              <a:t>dịch</a:t>
            </a:r>
            <a:r>
              <a:rPr lang="en-US" sz="3000" dirty="0" smtClean="0">
                <a:solidFill>
                  <a:prstClr val="black"/>
                </a:solidFill>
                <a:latin typeface="Times New Roman" panose="02020603050405020304" pitchFamily="18" charset="0"/>
                <a:cs typeface="Times New Roman" panose="02020603050405020304" pitchFamily="18" charset="0"/>
              </a:rPr>
              <a:t>)</a:t>
            </a:r>
            <a:endParaRPr lang="en-US" sz="30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22132" y="5322950"/>
            <a:ext cx="8244591" cy="553998"/>
          </a:xfrm>
          <a:prstGeom prst="rect">
            <a:avLst/>
          </a:prstGeom>
          <a:noFill/>
        </p:spPr>
        <p:txBody>
          <a:bodyPr wrap="square" rtlCol="0">
            <a:spAutoFit/>
          </a:bodyPr>
          <a:lstStyle/>
          <a:p>
            <a:r>
              <a:rPr lang="en-US" sz="3000" dirty="0" err="1" smtClean="0">
                <a:solidFill>
                  <a:prstClr val="black"/>
                </a:solidFill>
                <a:latin typeface="Times New Roman" panose="02020603050405020304" pitchFamily="18" charset="0"/>
              </a:rPr>
              <a:t>Và</a:t>
            </a:r>
            <a:r>
              <a:rPr lang="en-US" sz="3000" dirty="0" smtClean="0">
                <a:solidFill>
                  <a:prstClr val="black"/>
                </a:solidFill>
                <a:latin typeface="Times New Roman" panose="02020603050405020304" pitchFamily="18" charset="0"/>
              </a:rPr>
              <a:t> </a:t>
            </a:r>
            <a:r>
              <a:rPr lang="vi-VN" sz="3000" dirty="0" smtClean="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Sản</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phẩm</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phải</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có</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chất</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không</a:t>
            </a:r>
            <a:r>
              <a:rPr lang="en-US" sz="3000" dirty="0" smtClean="0">
                <a:solidFill>
                  <a:prstClr val="black"/>
                </a:solidFill>
                <a:latin typeface="Times New Roman" panose="02020603050405020304" pitchFamily="18" charset="0"/>
              </a:rPr>
              <a:t> tan </a:t>
            </a:r>
            <a:r>
              <a:rPr lang="en-US" sz="3000" dirty="0">
                <a:solidFill>
                  <a:prstClr val="black"/>
                </a:solidFill>
                <a:latin typeface="Times New Roman" panose="02020603050405020304" pitchFamily="18" charset="0"/>
              </a:rPr>
              <a:t>(</a:t>
            </a:r>
            <a:r>
              <a:rPr lang="en-US" sz="3000" dirty="0" err="1" smtClean="0">
                <a:solidFill>
                  <a:prstClr val="black"/>
                </a:solidFill>
                <a:latin typeface="Times New Roman" panose="02020603050405020304" pitchFamily="18" charset="0"/>
              </a:rPr>
              <a:t>chất</a:t>
            </a:r>
            <a:r>
              <a:rPr lang="en-US" sz="3000" dirty="0" smtClean="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kết</a:t>
            </a:r>
            <a:r>
              <a:rPr lang="en-US" sz="3000" dirty="0" smtClean="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tủa</a:t>
            </a:r>
            <a:r>
              <a:rPr lang="en-US" sz="3000" dirty="0" smtClean="0">
                <a:solidFill>
                  <a:prstClr val="black"/>
                </a:solidFill>
                <a:latin typeface="Times New Roman" panose="02020603050405020304" pitchFamily="18" charset="0"/>
              </a:rPr>
              <a:t>)</a:t>
            </a:r>
            <a:endParaRPr lang="en-US" sz="3000" dirty="0">
              <a:solidFill>
                <a:prstClr val="black"/>
              </a:solidFill>
            </a:endParaRPr>
          </a:p>
        </p:txBody>
      </p:sp>
      <p:sp>
        <p:nvSpPr>
          <p:cNvPr id="11" name="TextBox 10"/>
          <p:cNvSpPr txBox="1"/>
          <p:nvPr/>
        </p:nvSpPr>
        <p:spPr>
          <a:xfrm>
            <a:off x="10415850" y="3073101"/>
            <a:ext cx="662361"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a:t>
            </a:r>
            <a:r>
              <a:rPr lang="vi-VN" sz="32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a:t>
            </a:r>
            <a:endParaRPr lang="en-US" dirty="0">
              <a:solidFill>
                <a:prstClr val="black"/>
              </a:solidFill>
            </a:endParaRPr>
          </a:p>
        </p:txBody>
      </p:sp>
      <p:sp>
        <p:nvSpPr>
          <p:cNvPr id="12" name="TextBox 11"/>
          <p:cNvSpPr txBox="1"/>
          <p:nvPr/>
        </p:nvSpPr>
        <p:spPr>
          <a:xfrm>
            <a:off x="7343201" y="3141332"/>
            <a:ext cx="389850"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2</a:t>
            </a:r>
            <a:endParaRPr lang="en-US" dirty="0">
              <a:solidFill>
                <a:prstClr val="black"/>
              </a:solidFill>
            </a:endParaRPr>
          </a:p>
        </p:txBody>
      </p:sp>
      <p:sp>
        <p:nvSpPr>
          <p:cNvPr id="13" name="TextBox 12"/>
          <p:cNvSpPr txBox="1"/>
          <p:nvPr/>
        </p:nvSpPr>
        <p:spPr>
          <a:xfrm>
            <a:off x="10375284" y="2345632"/>
            <a:ext cx="662361"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(1)</a:t>
            </a:r>
            <a:endParaRPr lang="en-US" dirty="0">
              <a:solidFill>
                <a:prstClr val="black"/>
              </a:solidFill>
            </a:endParaRPr>
          </a:p>
        </p:txBody>
      </p:sp>
      <p:sp>
        <p:nvSpPr>
          <p:cNvPr id="15" name="TextBox 14">
            <a:extLst>
              <a:ext uri="{FF2B5EF4-FFF2-40B4-BE49-F238E27FC236}">
                <a16:creationId xmlns:a16="http://schemas.microsoft.com/office/drawing/2014/main" id="{E264C1BE-5795-4779-80F1-1D697FF88055}"/>
              </a:ext>
            </a:extLst>
          </p:cNvPr>
          <p:cNvSpPr txBox="1"/>
          <p:nvPr/>
        </p:nvSpPr>
        <p:spPr>
          <a:xfrm>
            <a:off x="558235" y="1620798"/>
            <a:ext cx="1754660" cy="83099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u="sng" dirty="0" err="1" smtClean="0">
                <a:solidFill>
                  <a:srgbClr val="FF0000"/>
                </a:solidFill>
                <a:latin typeface="Times New Roman" panose="02020603050405020304" pitchFamily="18" charset="0"/>
                <a:cs typeface="Times New Roman" panose="02020603050405020304" pitchFamily="18" charset="0"/>
              </a:rPr>
              <a:t>Ví</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u="sng" dirty="0" err="1">
                <a:solidFill>
                  <a:srgbClr val="FF0000"/>
                </a:solidFill>
                <a:latin typeface="Times New Roman" panose="02020603050405020304" pitchFamily="18" charset="0"/>
                <a:cs typeface="Times New Roman" panose="02020603050405020304" pitchFamily="18" charset="0"/>
              </a:rPr>
              <a:t>dụ</a:t>
            </a:r>
            <a:r>
              <a:rPr lang="vi-VN" sz="3200" u="sng" dirty="0" smtClean="0">
                <a:solidFill>
                  <a:srgbClr val="FF0000"/>
                </a:solidFill>
                <a:latin typeface="Times New Roman" panose="02020603050405020304" pitchFamily="18" charset="0"/>
                <a:cs typeface="Times New Roman" panose="02020603050405020304" pitchFamily="18" charset="0"/>
              </a:rPr>
              <a:t>:                        </a:t>
            </a:r>
            <a:endParaRPr lang="en-US" sz="3200" u="sng"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09984" y="3073100"/>
            <a:ext cx="950901" cy="584775"/>
          </a:xfrm>
          <a:prstGeom prst="rect">
            <a:avLst/>
          </a:prstGeom>
          <a:noFill/>
        </p:spPr>
        <p:txBody>
          <a:bodyPr wrap="none" rtlCol="0">
            <a:spAutoFit/>
          </a:bodyPr>
          <a:lstStyle/>
          <a:p>
            <a:r>
              <a:rPr lang="vi-VN" sz="3200" dirty="0" smtClean="0">
                <a:solidFill>
                  <a:prstClr val="black"/>
                </a:solidFill>
                <a:latin typeface="Times New Roman" panose="02020603050405020304" pitchFamily="18" charset="0"/>
                <a:sym typeface="Wingdings" panose="05000000000000000000" pitchFamily="2" charset="2"/>
              </a:rPr>
              <a:t>↓</a:t>
            </a:r>
            <a:r>
              <a:rPr lang="en-US" sz="3200" baseline="-25000" dirty="0" err="1">
                <a:solidFill>
                  <a:prstClr val="black"/>
                </a:solidFill>
                <a:latin typeface="Times New Roman" panose="02020603050405020304" pitchFamily="18" charset="0"/>
                <a:sym typeface="Wingdings" panose="05000000000000000000" pitchFamily="2" charset="2"/>
              </a:rPr>
              <a:t>trắng</a:t>
            </a:r>
            <a:endParaRPr lang="en-US" dirty="0">
              <a:solidFill>
                <a:prstClr val="black"/>
              </a:solidFill>
            </a:endParaRPr>
          </a:p>
        </p:txBody>
      </p:sp>
      <p:sp>
        <p:nvSpPr>
          <p:cNvPr id="17" name="TextBox 16"/>
          <p:cNvSpPr txBox="1"/>
          <p:nvPr/>
        </p:nvSpPr>
        <p:spPr>
          <a:xfrm>
            <a:off x="1298182" y="3719147"/>
            <a:ext cx="4392549" cy="584775"/>
          </a:xfrm>
          <a:prstGeom prst="rect">
            <a:avLst/>
          </a:prstGeom>
          <a:noFill/>
        </p:spPr>
        <p:txBody>
          <a:bodyPr wrap="none" rtlCol="0">
            <a:spAutoFit/>
          </a:bodyPr>
          <a:lstStyle/>
          <a:p>
            <a:r>
              <a:rPr lang="en-US" sz="3200" dirty="0" smtClean="0">
                <a:solidFill>
                  <a:prstClr val="black"/>
                </a:solidFill>
                <a:latin typeface="Times New Roman" panose="02020603050405020304" pitchFamily="18" charset="0"/>
                <a:sym typeface="Wingdings" panose="05000000000000000000" pitchFamily="2" charset="2"/>
              </a:rPr>
              <a:t>Mg(NO</a:t>
            </a:r>
            <a:r>
              <a:rPr lang="vi-VN" sz="3200" baseline="-25000" dirty="0" smtClean="0">
                <a:solidFill>
                  <a:prstClr val="black"/>
                </a:solidFill>
                <a:latin typeface="Times New Roman" panose="02020603050405020304" pitchFamily="18" charset="0"/>
                <a:sym typeface="Wingdings" panose="05000000000000000000" pitchFamily="2" charset="2"/>
              </a:rPr>
              <a:t>3</a:t>
            </a:r>
            <a:r>
              <a:rPr lang="en-US" sz="3200" dirty="0" smtClean="0">
                <a:solidFill>
                  <a:prstClr val="black"/>
                </a:solidFill>
                <a:latin typeface="Times New Roman" panose="02020603050405020304" pitchFamily="18" charset="0"/>
                <a:sym typeface="Wingdings" panose="05000000000000000000" pitchFamily="2" charset="2"/>
              </a:rPr>
              <a:t>)</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vi-VN" sz="3200" baseline="-25000" dirty="0" smtClean="0">
                <a:solidFill>
                  <a:prstClr val="black"/>
                </a:solidFill>
                <a:latin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sym typeface="Wingdings" panose="05000000000000000000" pitchFamily="2" charset="2"/>
              </a:rPr>
              <a:t>+  </a:t>
            </a:r>
            <a:r>
              <a:rPr lang="en-US" sz="3200" dirty="0" smtClean="0">
                <a:solidFill>
                  <a:prstClr val="black"/>
                </a:solidFill>
                <a:latin typeface="Times New Roman" panose="02020603050405020304" pitchFamily="18" charset="0"/>
                <a:sym typeface="Wingdings" panose="05000000000000000000" pitchFamily="2" charset="2"/>
              </a:rPr>
              <a:t>Na</a:t>
            </a:r>
            <a:r>
              <a:rPr lang="en-US" sz="3200" baseline="-25000" dirty="0" smtClean="0">
                <a:solidFill>
                  <a:prstClr val="black"/>
                </a:solidFill>
                <a:latin typeface="Times New Roman" panose="02020603050405020304" pitchFamily="18" charset="0"/>
                <a:sym typeface="Wingdings" panose="05000000000000000000" pitchFamily="2" charset="2"/>
              </a:rPr>
              <a:t>2</a:t>
            </a:r>
            <a:r>
              <a:rPr lang="en-US" sz="3200" dirty="0" smtClean="0">
                <a:solidFill>
                  <a:prstClr val="black"/>
                </a:solidFill>
                <a:latin typeface="Times New Roman" panose="02020603050405020304" pitchFamily="18" charset="0"/>
                <a:sym typeface="Wingdings" panose="05000000000000000000" pitchFamily="2" charset="2"/>
              </a:rPr>
              <a:t>SO</a:t>
            </a:r>
            <a:r>
              <a:rPr lang="en-US" sz="3200" baseline="-25000" dirty="0" smtClean="0">
                <a:solidFill>
                  <a:prstClr val="black"/>
                </a:solidFill>
                <a:latin typeface="Times New Roman" panose="02020603050405020304" pitchFamily="18" charset="0"/>
                <a:sym typeface="Wingdings" panose="05000000000000000000" pitchFamily="2" charset="2"/>
              </a:rPr>
              <a:t>4</a:t>
            </a:r>
            <a:r>
              <a:rPr lang="vi-VN" sz="3200" dirty="0" smtClean="0">
                <a:solidFill>
                  <a:prstClr val="black"/>
                </a:solidFill>
                <a:latin typeface="Times New Roman" panose="02020603050405020304" pitchFamily="18" charset="0"/>
                <a:sym typeface="Wingdings" panose="05000000000000000000" pitchFamily="2" charset="2"/>
              </a:rPr>
              <a:t>  </a:t>
            </a:r>
            <a:r>
              <a:rPr lang="vi-VN" sz="32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prstClr val="black"/>
              </a:solidFill>
            </a:endParaRPr>
          </a:p>
        </p:txBody>
      </p:sp>
      <p:sp>
        <p:nvSpPr>
          <p:cNvPr id="18" name="TextBox 17"/>
          <p:cNvSpPr txBox="1"/>
          <p:nvPr/>
        </p:nvSpPr>
        <p:spPr>
          <a:xfrm>
            <a:off x="6014249" y="3709814"/>
            <a:ext cx="3479852" cy="553998"/>
          </a:xfrm>
          <a:prstGeom prst="rect">
            <a:avLst/>
          </a:prstGeom>
          <a:noFill/>
        </p:spPr>
        <p:txBody>
          <a:bodyPr wrap="square" rtlCol="0">
            <a:spAutoFit/>
          </a:bodyPr>
          <a:lstStyle/>
          <a:p>
            <a:r>
              <a:rPr lang="en-US" sz="3000" dirty="0" err="1" smtClean="0">
                <a:solidFill>
                  <a:prstClr val="black"/>
                </a:solidFill>
                <a:latin typeface="Times New Roman" panose="02020603050405020304" pitchFamily="18" charset="0"/>
              </a:rPr>
              <a:t>Không</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phản</a:t>
            </a:r>
            <a:r>
              <a:rPr lang="en-US" sz="3000" dirty="0">
                <a:solidFill>
                  <a:prstClr val="black"/>
                </a:solidFill>
                <a:latin typeface="Times New Roman" panose="02020603050405020304" pitchFamily="18" charset="0"/>
              </a:rPr>
              <a:t> </a:t>
            </a:r>
            <a:r>
              <a:rPr lang="en-US" sz="3000" dirty="0" err="1" smtClean="0">
                <a:solidFill>
                  <a:prstClr val="black"/>
                </a:solidFill>
                <a:latin typeface="Times New Roman" panose="02020603050405020304" pitchFamily="18" charset="0"/>
              </a:rPr>
              <a:t>ứng</a:t>
            </a:r>
            <a:endParaRPr lang="en-US" sz="3000" dirty="0">
              <a:solidFill>
                <a:prstClr val="black"/>
              </a:solidFill>
            </a:endParaRPr>
          </a:p>
        </p:txBody>
      </p:sp>
      <p:sp>
        <p:nvSpPr>
          <p:cNvPr id="16" name="TextBox 15"/>
          <p:cNvSpPr txBox="1"/>
          <p:nvPr/>
        </p:nvSpPr>
        <p:spPr>
          <a:xfrm>
            <a:off x="510993" y="121026"/>
            <a:ext cx="11304441" cy="1200329"/>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3. MUỐI </a:t>
            </a:r>
            <a:r>
              <a:rPr lang="en-US" sz="2400" b="1" dirty="0">
                <a:latin typeface="Times New Roman" panose="02020603050405020304" pitchFamily="18" charset="0"/>
                <a:cs typeface="Times New Roman" panose="02020603050405020304" pitchFamily="18" charset="0"/>
              </a:rPr>
              <a:t>CÓ TÁC DỤNG VỚI MUỐI </a:t>
            </a:r>
            <a:r>
              <a:rPr lang="en-US" sz="2400" b="1" dirty="0" smtClean="0">
                <a:latin typeface="Times New Roman" panose="02020603050405020304" pitchFamily="18" charset="0"/>
                <a:cs typeface="Times New Roman" panose="02020603050405020304" pitchFamily="18" charset="0"/>
              </a:rPr>
              <a:t>KHÔNG? </a:t>
            </a:r>
            <a:r>
              <a:rPr lang="en-US" sz="2400" b="1" dirty="0">
                <a:latin typeface="Times New Roman" panose="02020603050405020304" pitchFamily="18" charset="0"/>
                <a:cs typeface="Times New Roman" panose="02020603050405020304" pitchFamily="18" charset="0"/>
              </a:rPr>
              <a:t>PTHH </a:t>
            </a:r>
            <a:r>
              <a:rPr lang="en-US" sz="2400" b="1" dirty="0" smtClean="0">
                <a:latin typeface="Times New Roman" panose="02020603050405020304" pitchFamily="18" charset="0"/>
                <a:cs typeface="Times New Roman" panose="02020603050405020304" pitchFamily="18" charset="0"/>
              </a:rPr>
              <a:t>XẢY RA NH</a:t>
            </a:r>
            <a:r>
              <a:rPr lang="vi-VN" sz="2400" b="1" dirty="0" smtClean="0">
                <a:latin typeface="Times New Roman" panose="02020603050405020304" pitchFamily="18" charset="0"/>
                <a:cs typeface="Times New Roman" panose="02020603050405020304" pitchFamily="18" charset="0"/>
              </a:rPr>
              <a:t>Ư</a:t>
            </a:r>
            <a:r>
              <a:rPr lang="en-US" sz="2400" b="1" dirty="0">
                <a:latin typeface="Times New Roman" panose="02020603050405020304" pitchFamily="18" charset="0"/>
                <a:cs typeface="Times New Roman" panose="02020603050405020304" pitchFamily="18" charset="0"/>
              </a:rPr>
              <a:t> THẾ </a:t>
            </a:r>
            <a:r>
              <a:rPr lang="en-US" sz="2400" b="1" dirty="0" smtClean="0">
                <a:latin typeface="Times New Roman" panose="02020603050405020304" pitchFamily="18" charset="0"/>
                <a:cs typeface="Times New Roman" panose="02020603050405020304" pitchFamily="18" charset="0"/>
              </a:rPr>
              <a:t>NÀO? </a:t>
            </a:r>
          </a:p>
          <a:p>
            <a:pPr algn="ct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933822" y="4173687"/>
            <a:ext cx="3983783" cy="784830"/>
          </a:xfrm>
          <a:prstGeom prst="rect">
            <a:avLst/>
          </a:prstGeom>
          <a:noFill/>
        </p:spPr>
        <p:txBody>
          <a:bodyPr wrap="none" rtlCol="0">
            <a:spAutoFit/>
          </a:bodyPr>
          <a:lstStyle/>
          <a:p>
            <a:pPr>
              <a:lnSpc>
                <a:spcPct val="150000"/>
              </a:lnSpc>
            </a:pPr>
            <a:r>
              <a:rPr lang="en-US" sz="3000" dirty="0">
                <a:solidFill>
                  <a:prstClr val="black"/>
                </a:solidFill>
                <a:latin typeface="Times New Roman" panose="02020603050405020304" pitchFamily="18" charset="0"/>
                <a:cs typeface="Times New Roman" panose="02020603050405020304" pitchFamily="18" charset="0"/>
              </a:rPr>
              <a:t>(</a:t>
            </a:r>
            <a:r>
              <a:rPr lang="en-US" sz="3000" dirty="0" err="1" smtClean="0">
                <a:solidFill>
                  <a:prstClr val="black"/>
                </a:solidFill>
                <a:latin typeface="Times New Roman" panose="02020603050405020304" pitchFamily="18" charset="0"/>
                <a:cs typeface="Times New Roman" panose="02020603050405020304" pitchFamily="18" charset="0"/>
              </a:rPr>
              <a:t>cần</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thoả</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cả</a:t>
            </a:r>
            <a:r>
              <a:rPr lang="en-US" sz="3000" dirty="0">
                <a:solidFill>
                  <a:prstClr val="black"/>
                </a:solidFill>
                <a:latin typeface="Times New Roman" panose="02020603050405020304" pitchFamily="18" charset="0"/>
                <a:cs typeface="Times New Roman" panose="02020603050405020304" pitchFamily="18" charset="0"/>
              </a:rPr>
              <a:t> 2 </a:t>
            </a:r>
            <a:r>
              <a:rPr lang="en-US" sz="3000" dirty="0" err="1" smtClean="0">
                <a:solidFill>
                  <a:prstClr val="black"/>
                </a:solidFill>
                <a:latin typeface="Times New Roman" panose="02020603050405020304" pitchFamily="18" charset="0"/>
                <a:cs typeface="Times New Roman" panose="02020603050405020304" pitchFamily="18" charset="0"/>
              </a:rPr>
              <a:t>điều</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kiện</a:t>
            </a:r>
            <a:r>
              <a:rPr lang="en-US" sz="30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4062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barn(inVertical)">
                                      <p:cBhvr>
                                        <p:cTn id="59" dur="500"/>
                                        <p:tgtEl>
                                          <p:spTgt spid="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2" grpId="0"/>
      <p:bldP spid="17" grpId="0"/>
      <p:bldP spid="18" grpId="0"/>
      <p:bldP spid="16" grpId="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convert.com - Bạc nitrat phản ứng với đồng Cu  AgNO3_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98617" y="1425388"/>
            <a:ext cx="8561483" cy="4522503"/>
          </a:xfrm>
          <a:prstGeom prst="rect">
            <a:avLst/>
          </a:prstGeom>
        </p:spPr>
      </p:pic>
      <p:sp>
        <p:nvSpPr>
          <p:cNvPr id="3" name="TextBox 2"/>
          <p:cNvSpPr txBox="1"/>
          <p:nvPr/>
        </p:nvSpPr>
        <p:spPr>
          <a:xfrm>
            <a:off x="363076" y="497542"/>
            <a:ext cx="11868698" cy="830997"/>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4. MUỐI </a:t>
            </a:r>
            <a:r>
              <a:rPr lang="en-US" sz="2400" b="1" dirty="0">
                <a:solidFill>
                  <a:srgbClr val="FF0000"/>
                </a:solidFill>
                <a:latin typeface="Times New Roman" panose="02020603050405020304" pitchFamily="18" charset="0"/>
                <a:cs typeface="Times New Roman" panose="02020603050405020304" pitchFamily="18" charset="0"/>
              </a:rPr>
              <a:t>CÓ TÁC DỤNG VỚI KIM LOẠI </a:t>
            </a:r>
            <a:r>
              <a:rPr lang="en-US" sz="2400" b="1" dirty="0" smtClean="0">
                <a:solidFill>
                  <a:srgbClr val="FF0000"/>
                </a:solidFill>
                <a:latin typeface="Times New Roman" panose="02020603050405020304" pitchFamily="18" charset="0"/>
                <a:cs typeface="Times New Roman" panose="02020603050405020304" pitchFamily="18" charset="0"/>
              </a:rPr>
              <a:t>KHÔNG? </a:t>
            </a:r>
            <a:r>
              <a:rPr lang="en-US" sz="2400" b="1" dirty="0">
                <a:solidFill>
                  <a:srgbClr val="FF0000"/>
                </a:solidFill>
                <a:latin typeface="Times New Roman" panose="02020603050405020304" pitchFamily="18" charset="0"/>
                <a:cs typeface="Times New Roman" panose="02020603050405020304" pitchFamily="18" charset="0"/>
              </a:rPr>
              <a:t>PTHH </a:t>
            </a:r>
            <a:r>
              <a:rPr lang="en-US" sz="2400" b="1" dirty="0" smtClean="0">
                <a:solidFill>
                  <a:srgbClr val="FF0000"/>
                </a:solidFill>
                <a:latin typeface="Times New Roman" panose="02020603050405020304" pitchFamily="18" charset="0"/>
                <a:cs typeface="Times New Roman" panose="02020603050405020304" pitchFamily="18" charset="0"/>
              </a:rPr>
              <a:t>XẢY RA NH</a:t>
            </a:r>
            <a:r>
              <a:rPr lang="vi-VN" sz="2400" b="1" dirty="0" smtClean="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 THẾ </a:t>
            </a:r>
            <a:r>
              <a:rPr lang="en-US" sz="2400" b="1" dirty="0" smtClean="0">
                <a:solidFill>
                  <a:srgbClr val="FF0000"/>
                </a:solidFill>
                <a:latin typeface="Times New Roman" panose="02020603050405020304" pitchFamily="18" charset="0"/>
                <a:cs typeface="Times New Roman" panose="02020603050405020304" pitchFamily="18" charset="0"/>
              </a:rPr>
              <a:t>NÀO?</a:t>
            </a:r>
          </a:p>
          <a:p>
            <a:r>
              <a:rPr lang="en-US" sz="2400" b="1" dirty="0">
                <a:solidFill>
                  <a:srgbClr val="FF0000"/>
                </a:solidFill>
                <a:latin typeface="Times New Roman" panose="02020603050405020304" pitchFamily="18" charset="0"/>
                <a:cs typeface="Times New Roman" panose="02020603050405020304" pitchFamily="18" charset="0"/>
              </a:rPr>
              <a:t>PHẢN ỨNG XẢY RA THUỘC LOẠI PHẢN ỨNG NÀO ĐÃ HỌC</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3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784</TotalTime>
  <Words>968</Words>
  <Application>Microsoft Office PowerPoint</Application>
  <PresentationFormat>Widescreen</PresentationFormat>
  <Paragraphs>109</Paragraphs>
  <Slides>12</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Times  New Roman</vt:lpstr>
      <vt:lpstr>Times New Roman</vt:lpstr>
      <vt:lpstr>Wingdings</vt:lpstr>
      <vt:lpstr>Office Theme</vt:lpstr>
      <vt:lpstr>PowerPoint Presentation</vt:lpstr>
      <vt:lpstr>2. Muối tan-muối không tan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MUỐI_MỐI QUAN HỆ GIỮA CÁC LOẠI HỢP CHẤT VÔ CƠ(phần 1)</dc:title>
  <dc:creator>Windows User</dc:creator>
  <cp:lastModifiedBy>Admin</cp:lastModifiedBy>
  <cp:revision>78</cp:revision>
  <dcterms:created xsi:type="dcterms:W3CDTF">2021-08-27T02:11:15Z</dcterms:created>
  <dcterms:modified xsi:type="dcterms:W3CDTF">2022-11-20T10:59:12Z</dcterms:modified>
</cp:coreProperties>
</file>